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57"/>
  </p:notesMasterIdLst>
  <p:handoutMasterIdLst>
    <p:handoutMasterId r:id="rId58"/>
  </p:handoutMasterIdLst>
  <p:sldIdLst>
    <p:sldId id="918" r:id="rId2"/>
    <p:sldId id="920" r:id="rId3"/>
    <p:sldId id="977" r:id="rId4"/>
    <p:sldId id="922" r:id="rId5"/>
    <p:sldId id="923" r:id="rId6"/>
    <p:sldId id="925" r:id="rId7"/>
    <p:sldId id="926" r:id="rId8"/>
    <p:sldId id="927" r:id="rId9"/>
    <p:sldId id="986" r:id="rId10"/>
    <p:sldId id="928" r:id="rId11"/>
    <p:sldId id="929" r:id="rId12"/>
    <p:sldId id="933" r:id="rId13"/>
    <p:sldId id="934" r:id="rId14"/>
    <p:sldId id="935" r:id="rId15"/>
    <p:sldId id="936" r:id="rId16"/>
    <p:sldId id="919" r:id="rId17"/>
    <p:sldId id="890" r:id="rId18"/>
    <p:sldId id="931" r:id="rId19"/>
    <p:sldId id="937" r:id="rId20"/>
    <p:sldId id="982" r:id="rId21"/>
    <p:sldId id="938" r:id="rId22"/>
    <p:sldId id="968" r:id="rId23"/>
    <p:sldId id="891" r:id="rId24"/>
    <p:sldId id="892" r:id="rId25"/>
    <p:sldId id="878" r:id="rId26"/>
    <p:sldId id="899" r:id="rId27"/>
    <p:sldId id="939" r:id="rId28"/>
    <p:sldId id="940" r:id="rId29"/>
    <p:sldId id="979" r:id="rId30"/>
    <p:sldId id="981" r:id="rId31"/>
    <p:sldId id="980" r:id="rId32"/>
    <p:sldId id="941" r:id="rId33"/>
    <p:sldId id="943" r:id="rId34"/>
    <p:sldId id="962" r:id="rId35"/>
    <p:sldId id="944" r:id="rId36"/>
    <p:sldId id="945" r:id="rId37"/>
    <p:sldId id="987" r:id="rId38"/>
    <p:sldId id="946" r:id="rId39"/>
    <p:sldId id="988" r:id="rId40"/>
    <p:sldId id="990" r:id="rId41"/>
    <p:sldId id="949" r:id="rId42"/>
    <p:sldId id="950" r:id="rId43"/>
    <p:sldId id="969" r:id="rId44"/>
    <p:sldId id="951" r:id="rId45"/>
    <p:sldId id="952" r:id="rId46"/>
    <p:sldId id="991" r:id="rId47"/>
    <p:sldId id="963" r:id="rId48"/>
    <p:sldId id="983" r:id="rId49"/>
    <p:sldId id="953" r:id="rId50"/>
    <p:sldId id="975" r:id="rId51"/>
    <p:sldId id="972" r:id="rId52"/>
    <p:sldId id="971" r:id="rId53"/>
    <p:sldId id="973" r:id="rId54"/>
    <p:sldId id="974" r:id="rId55"/>
    <p:sldId id="976" r:id="rId56"/>
  </p:sldIdLst>
  <p:sldSz cx="9144000" cy="6858000" type="screen4x3"/>
  <p:notesSz cx="6757988" cy="9866313"/>
  <p:defaultTextStyle>
    <a:defPPr>
      <a:defRPr lang="ko-KR"/>
    </a:defPPr>
    <a:lvl1pPr algn="l" rtl="0" fontAlgn="base" latinLnBrk="1">
      <a:spcBef>
        <a:spcPct val="0"/>
      </a:spcBef>
      <a:spcAft>
        <a:spcPct val="0"/>
      </a:spcAft>
      <a:defRPr kumimoji="1" sz="2000" kern="1200">
        <a:solidFill>
          <a:schemeClr val="tx1"/>
        </a:solidFill>
        <a:latin typeface="HY헤드라인M" pitchFamily="18" charset="-127"/>
        <a:ea typeface="HY헤드라인M" pitchFamily="18" charset="-127"/>
        <a:cs typeface="+mn-cs"/>
      </a:defRPr>
    </a:lvl1pPr>
    <a:lvl2pPr marL="457200" algn="l" rtl="0" fontAlgn="base" latinLnBrk="1">
      <a:spcBef>
        <a:spcPct val="0"/>
      </a:spcBef>
      <a:spcAft>
        <a:spcPct val="0"/>
      </a:spcAft>
      <a:defRPr kumimoji="1" sz="2000" kern="1200">
        <a:solidFill>
          <a:schemeClr val="tx1"/>
        </a:solidFill>
        <a:latin typeface="HY헤드라인M" pitchFamily="18" charset="-127"/>
        <a:ea typeface="HY헤드라인M" pitchFamily="18" charset="-127"/>
        <a:cs typeface="+mn-cs"/>
      </a:defRPr>
    </a:lvl2pPr>
    <a:lvl3pPr marL="914400" algn="l" rtl="0" fontAlgn="base" latinLnBrk="1">
      <a:spcBef>
        <a:spcPct val="0"/>
      </a:spcBef>
      <a:spcAft>
        <a:spcPct val="0"/>
      </a:spcAft>
      <a:defRPr kumimoji="1" sz="2000" kern="1200">
        <a:solidFill>
          <a:schemeClr val="tx1"/>
        </a:solidFill>
        <a:latin typeface="HY헤드라인M" pitchFamily="18" charset="-127"/>
        <a:ea typeface="HY헤드라인M" pitchFamily="18" charset="-127"/>
        <a:cs typeface="+mn-cs"/>
      </a:defRPr>
    </a:lvl3pPr>
    <a:lvl4pPr marL="1371600" algn="l" rtl="0" fontAlgn="base" latinLnBrk="1">
      <a:spcBef>
        <a:spcPct val="0"/>
      </a:spcBef>
      <a:spcAft>
        <a:spcPct val="0"/>
      </a:spcAft>
      <a:defRPr kumimoji="1" sz="2000" kern="1200">
        <a:solidFill>
          <a:schemeClr val="tx1"/>
        </a:solidFill>
        <a:latin typeface="HY헤드라인M" pitchFamily="18" charset="-127"/>
        <a:ea typeface="HY헤드라인M" pitchFamily="18" charset="-127"/>
        <a:cs typeface="+mn-cs"/>
      </a:defRPr>
    </a:lvl4pPr>
    <a:lvl5pPr marL="1828800" algn="l" rtl="0" fontAlgn="base" latinLnBrk="1">
      <a:spcBef>
        <a:spcPct val="0"/>
      </a:spcBef>
      <a:spcAft>
        <a:spcPct val="0"/>
      </a:spcAft>
      <a:defRPr kumimoji="1" sz="2000" kern="1200">
        <a:solidFill>
          <a:schemeClr val="tx1"/>
        </a:solidFill>
        <a:latin typeface="HY헤드라인M" pitchFamily="18" charset="-127"/>
        <a:ea typeface="HY헤드라인M" pitchFamily="18" charset="-127"/>
        <a:cs typeface="+mn-cs"/>
      </a:defRPr>
    </a:lvl5pPr>
    <a:lvl6pPr marL="2286000" algn="l" defTabSz="914400" rtl="0" eaLnBrk="1" latinLnBrk="1" hangingPunct="1">
      <a:defRPr kumimoji="1" sz="2000" kern="1200">
        <a:solidFill>
          <a:schemeClr val="tx1"/>
        </a:solidFill>
        <a:latin typeface="HY헤드라인M" pitchFamily="18" charset="-127"/>
        <a:ea typeface="HY헤드라인M" pitchFamily="18" charset="-127"/>
        <a:cs typeface="+mn-cs"/>
      </a:defRPr>
    </a:lvl6pPr>
    <a:lvl7pPr marL="2743200" algn="l" defTabSz="914400" rtl="0" eaLnBrk="1" latinLnBrk="1" hangingPunct="1">
      <a:defRPr kumimoji="1" sz="2000" kern="1200">
        <a:solidFill>
          <a:schemeClr val="tx1"/>
        </a:solidFill>
        <a:latin typeface="HY헤드라인M" pitchFamily="18" charset="-127"/>
        <a:ea typeface="HY헤드라인M" pitchFamily="18" charset="-127"/>
        <a:cs typeface="+mn-cs"/>
      </a:defRPr>
    </a:lvl7pPr>
    <a:lvl8pPr marL="3200400" algn="l" defTabSz="914400" rtl="0" eaLnBrk="1" latinLnBrk="1" hangingPunct="1">
      <a:defRPr kumimoji="1" sz="2000" kern="1200">
        <a:solidFill>
          <a:schemeClr val="tx1"/>
        </a:solidFill>
        <a:latin typeface="HY헤드라인M" pitchFamily="18" charset="-127"/>
        <a:ea typeface="HY헤드라인M" pitchFamily="18" charset="-127"/>
        <a:cs typeface="+mn-cs"/>
      </a:defRPr>
    </a:lvl8pPr>
    <a:lvl9pPr marL="3657600" algn="l" defTabSz="914400" rtl="0" eaLnBrk="1" latinLnBrk="1" hangingPunct="1">
      <a:defRPr kumimoji="1" sz="2000" kern="1200">
        <a:solidFill>
          <a:schemeClr val="tx1"/>
        </a:solidFill>
        <a:latin typeface="HY헤드라인M" pitchFamily="18" charset="-127"/>
        <a:ea typeface="HY헤드라인M" pitchFamily="18"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0066"/>
    <a:srgbClr val="FF9900"/>
    <a:srgbClr val="FF0000"/>
    <a:srgbClr val="99CCFF"/>
    <a:srgbClr val="CCFFFF"/>
    <a:srgbClr val="CCECFF"/>
    <a:srgbClr val="7777FF"/>
    <a:srgbClr val="FF66FF"/>
    <a:srgbClr val="FF00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2" autoAdjust="0"/>
    <p:restoredTop sz="94921" autoAdjust="0"/>
  </p:normalViewPr>
  <p:slideViewPr>
    <p:cSldViewPr>
      <p:cViewPr>
        <p:scale>
          <a:sx n="66" d="100"/>
          <a:sy n="66" d="100"/>
        </p:scale>
        <p:origin x="-6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2210"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0846" tIns="45423" rIns="90846" bIns="45423" numCol="1" anchor="t" anchorCtr="0" compatLnSpc="1">
            <a:prstTxWarp prst="textNoShape">
              <a:avLst/>
            </a:prstTxWarp>
          </a:bodyPr>
          <a:lstStyle>
            <a:lvl1pPr defTabSz="908050">
              <a:defRPr sz="1200">
                <a:latin typeface="굴림" pitchFamily="50" charset="-127"/>
                <a:ea typeface="굴림" pitchFamily="50" charset="-127"/>
              </a:defRPr>
            </a:lvl1pPr>
          </a:lstStyle>
          <a:p>
            <a:pPr>
              <a:defRPr/>
            </a:pPr>
            <a:endParaRPr lang="en-US" altLang="ko-KR"/>
          </a:p>
        </p:txBody>
      </p:sp>
      <p:sp>
        <p:nvSpPr>
          <p:cNvPr id="222211" name="Rectangle 3"/>
          <p:cNvSpPr>
            <a:spLocks noGrp="1" noChangeArrowheads="1"/>
          </p:cNvSpPr>
          <p:nvPr>
            <p:ph type="dt" sz="quarter" idx="1"/>
          </p:nvPr>
        </p:nvSpPr>
        <p:spPr bwMode="auto">
          <a:xfrm>
            <a:off x="3829050" y="0"/>
            <a:ext cx="2928938" cy="493713"/>
          </a:xfrm>
          <a:prstGeom prst="rect">
            <a:avLst/>
          </a:prstGeom>
          <a:noFill/>
          <a:ln w="9525">
            <a:noFill/>
            <a:miter lim="800000"/>
            <a:headEnd/>
            <a:tailEnd/>
          </a:ln>
          <a:effectLst/>
        </p:spPr>
        <p:txBody>
          <a:bodyPr vert="horz" wrap="square" lIns="90846" tIns="45423" rIns="90846" bIns="45423" numCol="1" anchor="t" anchorCtr="0" compatLnSpc="1">
            <a:prstTxWarp prst="textNoShape">
              <a:avLst/>
            </a:prstTxWarp>
          </a:bodyPr>
          <a:lstStyle>
            <a:lvl1pPr algn="r" defTabSz="908050">
              <a:defRPr sz="1200">
                <a:latin typeface="굴림" pitchFamily="50" charset="-127"/>
                <a:ea typeface="굴림" pitchFamily="50" charset="-127"/>
              </a:defRPr>
            </a:lvl1pPr>
          </a:lstStyle>
          <a:p>
            <a:pPr>
              <a:defRPr/>
            </a:pPr>
            <a:endParaRPr lang="en-US" altLang="ko-KR"/>
          </a:p>
        </p:txBody>
      </p:sp>
      <p:sp>
        <p:nvSpPr>
          <p:cNvPr id="222212" name="Rectangle 4"/>
          <p:cNvSpPr>
            <a:spLocks noGrp="1" noChangeArrowheads="1"/>
          </p:cNvSpPr>
          <p:nvPr>
            <p:ph type="ftr" sz="quarter" idx="2"/>
          </p:nvPr>
        </p:nvSpPr>
        <p:spPr bwMode="auto">
          <a:xfrm>
            <a:off x="0" y="9372600"/>
            <a:ext cx="2928938" cy="493713"/>
          </a:xfrm>
          <a:prstGeom prst="rect">
            <a:avLst/>
          </a:prstGeom>
          <a:noFill/>
          <a:ln w="9525">
            <a:noFill/>
            <a:miter lim="800000"/>
            <a:headEnd/>
            <a:tailEnd/>
          </a:ln>
          <a:effectLst/>
        </p:spPr>
        <p:txBody>
          <a:bodyPr vert="horz" wrap="square" lIns="90846" tIns="45423" rIns="90846" bIns="45423" numCol="1" anchor="b" anchorCtr="0" compatLnSpc="1">
            <a:prstTxWarp prst="textNoShape">
              <a:avLst/>
            </a:prstTxWarp>
          </a:bodyPr>
          <a:lstStyle>
            <a:lvl1pPr defTabSz="908050">
              <a:defRPr sz="1200">
                <a:latin typeface="굴림" pitchFamily="50" charset="-127"/>
                <a:ea typeface="굴림" pitchFamily="50" charset="-127"/>
              </a:defRPr>
            </a:lvl1pPr>
          </a:lstStyle>
          <a:p>
            <a:pPr>
              <a:defRPr/>
            </a:pPr>
            <a:endParaRPr lang="en-US" altLang="ko-KR"/>
          </a:p>
        </p:txBody>
      </p:sp>
      <p:sp>
        <p:nvSpPr>
          <p:cNvPr id="222213" name="Rectangle 5"/>
          <p:cNvSpPr>
            <a:spLocks noGrp="1" noChangeArrowheads="1"/>
          </p:cNvSpPr>
          <p:nvPr>
            <p:ph type="sldNum" sz="quarter" idx="3"/>
          </p:nvPr>
        </p:nvSpPr>
        <p:spPr bwMode="auto">
          <a:xfrm>
            <a:off x="3829050" y="9372600"/>
            <a:ext cx="2928938" cy="493713"/>
          </a:xfrm>
          <a:prstGeom prst="rect">
            <a:avLst/>
          </a:prstGeom>
          <a:noFill/>
          <a:ln w="9525">
            <a:noFill/>
            <a:miter lim="800000"/>
            <a:headEnd/>
            <a:tailEnd/>
          </a:ln>
          <a:effectLst/>
        </p:spPr>
        <p:txBody>
          <a:bodyPr vert="horz" wrap="square" lIns="90846" tIns="45423" rIns="90846" bIns="45423" numCol="1" anchor="b" anchorCtr="0" compatLnSpc="1">
            <a:prstTxWarp prst="textNoShape">
              <a:avLst/>
            </a:prstTxWarp>
          </a:bodyPr>
          <a:lstStyle>
            <a:lvl1pPr algn="r" defTabSz="908050">
              <a:defRPr sz="1200">
                <a:latin typeface="굴림" pitchFamily="50" charset="-127"/>
                <a:ea typeface="굴림" pitchFamily="50" charset="-127"/>
              </a:defRPr>
            </a:lvl1pPr>
          </a:lstStyle>
          <a:p>
            <a:pPr>
              <a:defRPr/>
            </a:pPr>
            <a:fld id="{08C94BD9-D35C-4D24-98BE-FEFF41C7207B}" type="slidenum">
              <a:rPr lang="en-US" altLang="ko-KR"/>
              <a:pPr>
                <a:defRPr/>
              </a:pPr>
              <a:t>‹#›</a:t>
            </a:fld>
            <a:endParaRPr lang="en-US" altLang="ko-KR"/>
          </a:p>
        </p:txBody>
      </p:sp>
    </p:spTree>
    <p:extLst>
      <p:ext uri="{BB962C8B-B14F-4D97-AF65-F5344CB8AC3E}">
        <p14:creationId xmlns="" xmlns:p14="http://schemas.microsoft.com/office/powerpoint/2010/main" val="27867582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0846" tIns="45423" rIns="90846" bIns="45423" numCol="1" anchor="t" anchorCtr="0" compatLnSpc="1">
            <a:prstTxWarp prst="textNoShape">
              <a:avLst/>
            </a:prstTxWarp>
          </a:bodyPr>
          <a:lstStyle>
            <a:lvl1pPr defTabSz="908050">
              <a:defRPr sz="1200">
                <a:latin typeface="굴림" pitchFamily="50" charset="-127"/>
                <a:ea typeface="굴림" pitchFamily="50" charset="-127"/>
              </a:defRPr>
            </a:lvl1pPr>
          </a:lstStyle>
          <a:p>
            <a:pPr>
              <a:defRPr/>
            </a:pPr>
            <a:endParaRPr lang="en-US" altLang="ko-KR"/>
          </a:p>
        </p:txBody>
      </p:sp>
      <p:sp>
        <p:nvSpPr>
          <p:cNvPr id="119811" name="Rectangle 3"/>
          <p:cNvSpPr>
            <a:spLocks noGrp="1" noChangeArrowheads="1"/>
          </p:cNvSpPr>
          <p:nvPr>
            <p:ph type="dt" idx="1"/>
          </p:nvPr>
        </p:nvSpPr>
        <p:spPr bwMode="auto">
          <a:xfrm>
            <a:off x="3829050" y="0"/>
            <a:ext cx="2928938" cy="493713"/>
          </a:xfrm>
          <a:prstGeom prst="rect">
            <a:avLst/>
          </a:prstGeom>
          <a:noFill/>
          <a:ln w="9525">
            <a:noFill/>
            <a:miter lim="800000"/>
            <a:headEnd/>
            <a:tailEnd/>
          </a:ln>
          <a:effectLst/>
        </p:spPr>
        <p:txBody>
          <a:bodyPr vert="horz" wrap="square" lIns="90846" tIns="45423" rIns="90846" bIns="45423" numCol="1" anchor="t" anchorCtr="0" compatLnSpc="1">
            <a:prstTxWarp prst="textNoShape">
              <a:avLst/>
            </a:prstTxWarp>
          </a:bodyPr>
          <a:lstStyle>
            <a:lvl1pPr algn="r" defTabSz="908050">
              <a:defRPr sz="1200">
                <a:latin typeface="굴림" pitchFamily="50" charset="-127"/>
                <a:ea typeface="굴림" pitchFamily="50" charset="-127"/>
              </a:defRPr>
            </a:lvl1pPr>
          </a:lstStyle>
          <a:p>
            <a:pPr>
              <a:defRPr/>
            </a:pPr>
            <a:endParaRPr lang="en-US" altLang="ko-KR"/>
          </a:p>
        </p:txBody>
      </p:sp>
      <p:sp>
        <p:nvSpPr>
          <p:cNvPr id="39940" name="Rectangle 4"/>
          <p:cNvSpPr>
            <a:spLocks noGrp="1" noRot="1" noChangeAspect="1" noChangeArrowheads="1" noTextEdit="1"/>
          </p:cNvSpPr>
          <p:nvPr>
            <p:ph type="sldImg" idx="2"/>
          </p:nvPr>
        </p:nvSpPr>
        <p:spPr bwMode="auto">
          <a:xfrm>
            <a:off x="915988" y="739775"/>
            <a:ext cx="4932362" cy="3698875"/>
          </a:xfrm>
          <a:prstGeom prst="rect">
            <a:avLst/>
          </a:prstGeom>
          <a:noFill/>
          <a:ln w="9525">
            <a:solidFill>
              <a:srgbClr val="000000"/>
            </a:solidFill>
            <a:miter lim="800000"/>
            <a:headEnd/>
            <a:tailEnd/>
          </a:ln>
        </p:spPr>
      </p:sp>
      <p:sp>
        <p:nvSpPr>
          <p:cNvPr id="119813" name="Rectangle 5"/>
          <p:cNvSpPr>
            <a:spLocks noGrp="1" noChangeArrowheads="1"/>
          </p:cNvSpPr>
          <p:nvPr>
            <p:ph type="body" sz="quarter" idx="3"/>
          </p:nvPr>
        </p:nvSpPr>
        <p:spPr bwMode="auto">
          <a:xfrm>
            <a:off x="901700" y="4686300"/>
            <a:ext cx="4954588" cy="4440238"/>
          </a:xfrm>
          <a:prstGeom prst="rect">
            <a:avLst/>
          </a:prstGeom>
          <a:noFill/>
          <a:ln w="9525">
            <a:noFill/>
            <a:miter lim="800000"/>
            <a:headEnd/>
            <a:tailEnd/>
          </a:ln>
          <a:effectLst/>
        </p:spPr>
        <p:txBody>
          <a:bodyPr vert="horz" wrap="square" lIns="90846" tIns="45423" rIns="90846" bIns="45423" numCol="1" anchor="t" anchorCtr="0" compatLnSpc="1">
            <a:prstTxWarp prst="textNoShape">
              <a:avLst/>
            </a:prstTxWarp>
          </a:bodyPr>
          <a:lstStyle/>
          <a:p>
            <a:pPr lvl="0"/>
            <a:r>
              <a:rPr lang="ko-KR" altLang="en-US" noProof="0" smtClean="0"/>
              <a:t>마스터 텍스트 스타일을 편집합니다</a:t>
            </a:r>
          </a:p>
          <a:p>
            <a:pPr lvl="1"/>
            <a:r>
              <a:rPr lang="ko-KR" altLang="en-US" noProof="0" smtClean="0"/>
              <a:t>둘째 수준</a:t>
            </a:r>
          </a:p>
          <a:p>
            <a:pPr lvl="2"/>
            <a:r>
              <a:rPr lang="ko-KR" altLang="en-US" noProof="0" smtClean="0"/>
              <a:t>셋째 수준</a:t>
            </a:r>
          </a:p>
          <a:p>
            <a:pPr lvl="3"/>
            <a:r>
              <a:rPr lang="ko-KR" altLang="en-US" noProof="0" smtClean="0"/>
              <a:t>넷째 수준</a:t>
            </a:r>
          </a:p>
          <a:p>
            <a:pPr lvl="4"/>
            <a:r>
              <a:rPr lang="ko-KR" altLang="en-US" noProof="0" smtClean="0"/>
              <a:t>다섯째 수준</a:t>
            </a:r>
          </a:p>
        </p:txBody>
      </p:sp>
      <p:sp>
        <p:nvSpPr>
          <p:cNvPr id="119814" name="Rectangle 6"/>
          <p:cNvSpPr>
            <a:spLocks noGrp="1" noChangeArrowheads="1"/>
          </p:cNvSpPr>
          <p:nvPr>
            <p:ph type="ftr" sz="quarter" idx="4"/>
          </p:nvPr>
        </p:nvSpPr>
        <p:spPr bwMode="auto">
          <a:xfrm>
            <a:off x="0" y="9372600"/>
            <a:ext cx="2928938" cy="493713"/>
          </a:xfrm>
          <a:prstGeom prst="rect">
            <a:avLst/>
          </a:prstGeom>
          <a:noFill/>
          <a:ln w="9525">
            <a:noFill/>
            <a:miter lim="800000"/>
            <a:headEnd/>
            <a:tailEnd/>
          </a:ln>
          <a:effectLst/>
        </p:spPr>
        <p:txBody>
          <a:bodyPr vert="horz" wrap="square" lIns="90846" tIns="45423" rIns="90846" bIns="45423" numCol="1" anchor="b" anchorCtr="0" compatLnSpc="1">
            <a:prstTxWarp prst="textNoShape">
              <a:avLst/>
            </a:prstTxWarp>
          </a:bodyPr>
          <a:lstStyle>
            <a:lvl1pPr defTabSz="908050">
              <a:defRPr sz="1200">
                <a:latin typeface="굴림" pitchFamily="50" charset="-127"/>
                <a:ea typeface="굴림" pitchFamily="50" charset="-127"/>
              </a:defRPr>
            </a:lvl1pPr>
          </a:lstStyle>
          <a:p>
            <a:pPr>
              <a:defRPr/>
            </a:pPr>
            <a:endParaRPr lang="en-US" altLang="ko-KR"/>
          </a:p>
        </p:txBody>
      </p:sp>
      <p:sp>
        <p:nvSpPr>
          <p:cNvPr id="119815" name="Rectangle 7"/>
          <p:cNvSpPr>
            <a:spLocks noGrp="1" noChangeArrowheads="1"/>
          </p:cNvSpPr>
          <p:nvPr>
            <p:ph type="sldNum" sz="quarter" idx="5"/>
          </p:nvPr>
        </p:nvSpPr>
        <p:spPr bwMode="auto">
          <a:xfrm>
            <a:off x="3829050" y="9372600"/>
            <a:ext cx="2928938" cy="493713"/>
          </a:xfrm>
          <a:prstGeom prst="rect">
            <a:avLst/>
          </a:prstGeom>
          <a:noFill/>
          <a:ln w="9525">
            <a:noFill/>
            <a:miter lim="800000"/>
            <a:headEnd/>
            <a:tailEnd/>
          </a:ln>
          <a:effectLst/>
        </p:spPr>
        <p:txBody>
          <a:bodyPr vert="horz" wrap="square" lIns="90846" tIns="45423" rIns="90846" bIns="45423" numCol="1" anchor="b" anchorCtr="0" compatLnSpc="1">
            <a:prstTxWarp prst="textNoShape">
              <a:avLst/>
            </a:prstTxWarp>
          </a:bodyPr>
          <a:lstStyle>
            <a:lvl1pPr algn="r" defTabSz="908050">
              <a:defRPr sz="1200">
                <a:latin typeface="굴림" pitchFamily="50" charset="-127"/>
                <a:ea typeface="굴림" pitchFamily="50" charset="-127"/>
              </a:defRPr>
            </a:lvl1pPr>
          </a:lstStyle>
          <a:p>
            <a:pPr>
              <a:defRPr/>
            </a:pPr>
            <a:fld id="{6AA14B76-3ED2-41EB-B7F9-097F1A48BA3F}" type="slidenum">
              <a:rPr lang="en-US" altLang="ko-KR"/>
              <a:pPr>
                <a:defRPr/>
              </a:pPr>
              <a:t>‹#›</a:t>
            </a:fld>
            <a:endParaRPr lang="en-US" altLang="ko-KR"/>
          </a:p>
        </p:txBody>
      </p:sp>
    </p:spTree>
    <p:extLst>
      <p:ext uri="{BB962C8B-B14F-4D97-AF65-F5344CB8AC3E}">
        <p14:creationId xmlns="" xmlns:p14="http://schemas.microsoft.com/office/powerpoint/2010/main" val="658995257"/>
      </p:ext>
    </p:extLst>
  </p:cSld>
  <p:clrMap bg1="lt1" tx1="dk1" bg2="lt2" tx2="dk2" accent1="accent1" accent2="accent2" accent3="accent3" accent4="accent4" accent5="accent5" accent6="accent6" hlink="hlink" folHlink="folHlink"/>
  <p:notesStyle>
    <a:lvl1pPr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1pPr>
    <a:lvl2pPr marL="4572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2pPr>
    <a:lvl3pPr marL="9144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3pPr>
    <a:lvl4pPr marL="13716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4pPr>
    <a:lvl5pPr marL="1828800" algn="l" rtl="0" eaLnBrk="0" fontAlgn="base" latinLnBrk="1" hangingPunct="0">
      <a:spcBef>
        <a:spcPct val="30000"/>
      </a:spcBef>
      <a:spcAft>
        <a:spcPct val="0"/>
      </a:spcAft>
      <a:defRPr kumimoji="1" sz="1200" kern="1200">
        <a:solidFill>
          <a:schemeClr val="tx1"/>
        </a:solidFill>
        <a:latin typeface="굴림" pitchFamily="50" charset="-127"/>
        <a:ea typeface="굴림" pitchFamily="50" charset="-127"/>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C7F6389D-983C-4D68-BD02-16E420CD5F0B}" type="slidenum">
              <a:rPr lang="en-US" altLang="ko-KR" smtClean="0"/>
              <a:pPr/>
              <a:t>1</a:t>
            </a:fld>
            <a:endParaRPr lang="en-US" altLang="ko-KR"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ko-KR" altLang="ko-K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ko-KR" altLang="en-US"/>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ko-KR" altLang="en-US"/>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ko-KR" altLang="en-US"/>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ko-KR" altLang="en-US"/>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ko-KR" altLang="en-US"/>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ko-KR" altLang="en-US"/>
            </a:p>
          </p:txBody>
        </p:sp>
        <p:sp>
          <p:nvSpPr>
            <p:cNvPr id="12"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ko-KR" altLang="en-US"/>
            </a:p>
          </p:txBody>
        </p:sp>
        <p:sp>
          <p:nvSpPr>
            <p:cNvPr id="13"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ko-KR" altLang="en-US"/>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ko-KR" altLang="en-US"/>
            </a:p>
          </p:txBody>
        </p:sp>
        <p:sp>
          <p:nvSpPr>
            <p:cNvPr id="15"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ko-KR" altLang="en-US"/>
            </a:p>
          </p:txBody>
        </p:sp>
        <p:sp>
          <p:nvSpPr>
            <p:cNvPr id="16"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ko-KR" altLang="en-US"/>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ko-KR" altLang="en-US"/>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ko-KR" altLang="en-US"/>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ko-KR" altLang="en-US"/>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ko-KR" altLang="en-US"/>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ko-KR" altLang="en-US"/>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ko-KR" altLang="en-US"/>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ko-KR" altLang="en-US"/>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ko-KR" altLang="en-US"/>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ko-KR" altLang="en-US"/>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ko-KR" altLang="en-US"/>
            </a:p>
          </p:txBody>
        </p:sp>
      </p:grpSp>
      <p:sp>
        <p:nvSpPr>
          <p:cNvPr id="1539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ko-KR" altLang="en-US"/>
              <a:t>마스터 제목 스타일 편집</a:t>
            </a:r>
          </a:p>
        </p:txBody>
      </p:sp>
      <p:sp>
        <p:nvSpPr>
          <p:cNvPr id="1540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ko-KR" altLang="en-US"/>
              <a:t>마스터 부제목 스타일 편집</a:t>
            </a:r>
          </a:p>
        </p:txBody>
      </p:sp>
      <p:sp>
        <p:nvSpPr>
          <p:cNvPr id="41" name="Rectangle 41"/>
          <p:cNvSpPr>
            <a:spLocks noGrp="1" noChangeArrowheads="1"/>
          </p:cNvSpPr>
          <p:nvPr>
            <p:ph type="dt" sz="quarter" idx="10"/>
          </p:nvPr>
        </p:nvSpPr>
        <p:spPr/>
        <p:txBody>
          <a:bodyPr/>
          <a:lstStyle>
            <a:lvl1pPr>
              <a:defRPr/>
            </a:lvl1pPr>
          </a:lstStyle>
          <a:p>
            <a:pPr>
              <a:defRPr/>
            </a:pPr>
            <a:endParaRPr lang="en-US" altLang="ko-KR"/>
          </a:p>
        </p:txBody>
      </p:sp>
      <p:sp>
        <p:nvSpPr>
          <p:cNvPr id="42" name="Rectangle 42"/>
          <p:cNvSpPr>
            <a:spLocks noGrp="1" noChangeArrowheads="1"/>
          </p:cNvSpPr>
          <p:nvPr>
            <p:ph type="ftr" sz="quarter" idx="11"/>
          </p:nvPr>
        </p:nvSpPr>
        <p:spPr/>
        <p:txBody>
          <a:bodyPr/>
          <a:lstStyle>
            <a:lvl1pPr>
              <a:defRPr/>
            </a:lvl1pPr>
          </a:lstStyle>
          <a:p>
            <a:pPr>
              <a:defRPr/>
            </a:pPr>
            <a:r>
              <a:rPr lang="en-US" altLang="ko-KR"/>
              <a:t>ⓒ 2012 Hong-Bum Kim; All Rights Reserved</a:t>
            </a:r>
          </a:p>
        </p:txBody>
      </p:sp>
      <p:sp>
        <p:nvSpPr>
          <p:cNvPr id="43" name="Rectangle 43"/>
          <p:cNvSpPr>
            <a:spLocks noGrp="1" noChangeArrowheads="1"/>
          </p:cNvSpPr>
          <p:nvPr>
            <p:ph type="sldNum" sz="quarter" idx="12"/>
          </p:nvPr>
        </p:nvSpPr>
        <p:spPr/>
        <p:txBody>
          <a:bodyPr/>
          <a:lstStyle>
            <a:lvl1pPr>
              <a:defRPr/>
            </a:lvl1pPr>
          </a:lstStyle>
          <a:p>
            <a:pPr>
              <a:defRPr/>
            </a:pPr>
            <a:fld id="{B9F7EEFC-502A-419C-A72B-DCA3679E50D0}" type="slidenum">
              <a:rPr lang="en-US" altLang="ko-KR"/>
              <a:pPr>
                <a:defRPr/>
              </a:pPr>
              <a:t>‹#›</a:t>
            </a:fld>
            <a:endParaRPr lang="en-US" altLang="ko-K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40"/>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41"/>
          <p:cNvSpPr>
            <a:spLocks noGrp="1" noChangeArrowheads="1"/>
          </p:cNvSpPr>
          <p:nvPr>
            <p:ph type="ftr" sz="quarter" idx="11"/>
          </p:nvPr>
        </p:nvSpPr>
        <p:spPr>
          <a:ln/>
        </p:spPr>
        <p:txBody>
          <a:bodyPr/>
          <a:lstStyle>
            <a:lvl1pPr>
              <a:defRPr/>
            </a:lvl1pPr>
          </a:lstStyle>
          <a:p>
            <a:pPr>
              <a:defRPr/>
            </a:pPr>
            <a:r>
              <a:rPr lang="en-US" altLang="ko-KR"/>
              <a:t>ⓒ 2012 Hong-Bum Kim; All Rights Reserved</a:t>
            </a:r>
          </a:p>
        </p:txBody>
      </p:sp>
      <p:sp>
        <p:nvSpPr>
          <p:cNvPr id="6" name="Rectangle 42"/>
          <p:cNvSpPr>
            <a:spLocks noGrp="1" noChangeArrowheads="1"/>
          </p:cNvSpPr>
          <p:nvPr>
            <p:ph type="sldNum" sz="quarter" idx="12"/>
          </p:nvPr>
        </p:nvSpPr>
        <p:spPr>
          <a:ln/>
        </p:spPr>
        <p:txBody>
          <a:bodyPr/>
          <a:lstStyle>
            <a:lvl1pPr>
              <a:defRPr/>
            </a:lvl1pPr>
          </a:lstStyle>
          <a:p>
            <a:pPr>
              <a:defRPr/>
            </a:pPr>
            <a:fld id="{D2C05B54-23DF-4283-8549-9E20DF2701B4}" type="slidenum">
              <a:rPr lang="en-US" altLang="ko-KR"/>
              <a:pPr>
                <a:defRPr/>
              </a:pPr>
              <a:t>‹#›</a:t>
            </a:fld>
            <a:endParaRPr lang="en-US" altLang="ko-K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7813"/>
            <a:ext cx="2057400" cy="5853112"/>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7813"/>
            <a:ext cx="6019800" cy="5853112"/>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40"/>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41"/>
          <p:cNvSpPr>
            <a:spLocks noGrp="1" noChangeArrowheads="1"/>
          </p:cNvSpPr>
          <p:nvPr>
            <p:ph type="ftr" sz="quarter" idx="11"/>
          </p:nvPr>
        </p:nvSpPr>
        <p:spPr>
          <a:ln/>
        </p:spPr>
        <p:txBody>
          <a:bodyPr/>
          <a:lstStyle>
            <a:lvl1pPr>
              <a:defRPr/>
            </a:lvl1pPr>
          </a:lstStyle>
          <a:p>
            <a:pPr>
              <a:defRPr/>
            </a:pPr>
            <a:r>
              <a:rPr lang="en-US" altLang="ko-KR"/>
              <a:t>ⓒ 2012 Hong-Bum Kim; All Rights Reserved</a:t>
            </a:r>
          </a:p>
        </p:txBody>
      </p:sp>
      <p:sp>
        <p:nvSpPr>
          <p:cNvPr id="6" name="Rectangle 42"/>
          <p:cNvSpPr>
            <a:spLocks noGrp="1" noChangeArrowheads="1"/>
          </p:cNvSpPr>
          <p:nvPr>
            <p:ph type="sldNum" sz="quarter" idx="12"/>
          </p:nvPr>
        </p:nvSpPr>
        <p:spPr>
          <a:ln/>
        </p:spPr>
        <p:txBody>
          <a:bodyPr/>
          <a:lstStyle>
            <a:lvl1pPr>
              <a:defRPr/>
            </a:lvl1pPr>
          </a:lstStyle>
          <a:p>
            <a:pPr>
              <a:defRPr/>
            </a:pPr>
            <a:fld id="{DB703991-48AD-4E48-8E0C-4148F6486A79}" type="slidenum">
              <a:rPr lang="en-US" altLang="ko-KR"/>
              <a:pPr>
                <a:defRPr/>
              </a:pPr>
              <a:t>‹#›</a:t>
            </a:fld>
            <a:endParaRPr lang="en-US" altLang="ko-K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Rectangle 40"/>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41"/>
          <p:cNvSpPr>
            <a:spLocks noGrp="1" noChangeArrowheads="1"/>
          </p:cNvSpPr>
          <p:nvPr>
            <p:ph type="ftr" sz="quarter" idx="11"/>
          </p:nvPr>
        </p:nvSpPr>
        <p:spPr>
          <a:ln/>
        </p:spPr>
        <p:txBody>
          <a:bodyPr/>
          <a:lstStyle>
            <a:lvl1pPr>
              <a:defRPr/>
            </a:lvl1pPr>
          </a:lstStyle>
          <a:p>
            <a:pPr>
              <a:defRPr/>
            </a:pPr>
            <a:r>
              <a:rPr lang="en-US" altLang="ko-KR"/>
              <a:t>ⓒ 2012 Hong-Bum Kim; All Rights Reserved</a:t>
            </a:r>
          </a:p>
        </p:txBody>
      </p:sp>
      <p:sp>
        <p:nvSpPr>
          <p:cNvPr id="6" name="Rectangle 42"/>
          <p:cNvSpPr>
            <a:spLocks noGrp="1" noChangeArrowheads="1"/>
          </p:cNvSpPr>
          <p:nvPr>
            <p:ph type="sldNum" sz="quarter" idx="12"/>
          </p:nvPr>
        </p:nvSpPr>
        <p:spPr>
          <a:ln/>
        </p:spPr>
        <p:txBody>
          <a:bodyPr/>
          <a:lstStyle>
            <a:lvl1pPr>
              <a:defRPr/>
            </a:lvl1pPr>
          </a:lstStyle>
          <a:p>
            <a:pPr>
              <a:defRPr/>
            </a:pPr>
            <a:fld id="{95DAE60E-8296-47E1-84E4-BC73E732E445}" type="slidenum">
              <a:rPr lang="en-US" altLang="ko-KR"/>
              <a:pPr>
                <a:defRPr/>
              </a:pPr>
              <a:t>‹#›</a:t>
            </a:fld>
            <a:endParaRPr lang="en-US" altLang="ko-K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
        <p:nvSpPr>
          <p:cNvPr id="4" name="Rectangle 40"/>
          <p:cNvSpPr>
            <a:spLocks noGrp="1" noChangeArrowheads="1"/>
          </p:cNvSpPr>
          <p:nvPr>
            <p:ph type="dt" sz="half" idx="10"/>
          </p:nvPr>
        </p:nvSpPr>
        <p:spPr>
          <a:ln/>
        </p:spPr>
        <p:txBody>
          <a:bodyPr/>
          <a:lstStyle>
            <a:lvl1pPr>
              <a:defRPr/>
            </a:lvl1pPr>
          </a:lstStyle>
          <a:p>
            <a:pPr>
              <a:defRPr/>
            </a:pPr>
            <a:endParaRPr lang="en-US" altLang="ko-KR"/>
          </a:p>
        </p:txBody>
      </p:sp>
      <p:sp>
        <p:nvSpPr>
          <p:cNvPr id="5" name="Rectangle 41"/>
          <p:cNvSpPr>
            <a:spLocks noGrp="1" noChangeArrowheads="1"/>
          </p:cNvSpPr>
          <p:nvPr>
            <p:ph type="ftr" sz="quarter" idx="11"/>
          </p:nvPr>
        </p:nvSpPr>
        <p:spPr>
          <a:ln/>
        </p:spPr>
        <p:txBody>
          <a:bodyPr/>
          <a:lstStyle>
            <a:lvl1pPr>
              <a:defRPr/>
            </a:lvl1pPr>
          </a:lstStyle>
          <a:p>
            <a:pPr>
              <a:defRPr/>
            </a:pPr>
            <a:r>
              <a:rPr lang="en-US" altLang="ko-KR"/>
              <a:t>ⓒ 2012 Hong-Bum Kim; All Rights Reserved</a:t>
            </a:r>
          </a:p>
        </p:txBody>
      </p:sp>
      <p:sp>
        <p:nvSpPr>
          <p:cNvPr id="6" name="Rectangle 42"/>
          <p:cNvSpPr>
            <a:spLocks noGrp="1" noChangeArrowheads="1"/>
          </p:cNvSpPr>
          <p:nvPr>
            <p:ph type="sldNum" sz="quarter" idx="12"/>
          </p:nvPr>
        </p:nvSpPr>
        <p:spPr>
          <a:ln/>
        </p:spPr>
        <p:txBody>
          <a:bodyPr/>
          <a:lstStyle>
            <a:lvl1pPr>
              <a:defRPr/>
            </a:lvl1pPr>
          </a:lstStyle>
          <a:p>
            <a:pPr>
              <a:defRPr/>
            </a:pPr>
            <a:fld id="{A77897B9-A2ED-40AC-A09D-61423647A9F7}" type="slidenum">
              <a:rPr lang="en-US" altLang="ko-KR"/>
              <a:pPr>
                <a:defRPr/>
              </a:pPr>
              <a:t>‹#›</a:t>
            </a:fld>
            <a:endParaRPr lang="en-US" altLang="ko-K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Rectangle 40"/>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41"/>
          <p:cNvSpPr>
            <a:spLocks noGrp="1" noChangeArrowheads="1"/>
          </p:cNvSpPr>
          <p:nvPr>
            <p:ph type="ftr" sz="quarter" idx="11"/>
          </p:nvPr>
        </p:nvSpPr>
        <p:spPr>
          <a:ln/>
        </p:spPr>
        <p:txBody>
          <a:bodyPr/>
          <a:lstStyle>
            <a:lvl1pPr>
              <a:defRPr/>
            </a:lvl1pPr>
          </a:lstStyle>
          <a:p>
            <a:pPr>
              <a:defRPr/>
            </a:pPr>
            <a:r>
              <a:rPr lang="en-US" altLang="ko-KR"/>
              <a:t>ⓒ 2012 Hong-Bum Kim; All Rights Reserved</a:t>
            </a:r>
          </a:p>
        </p:txBody>
      </p:sp>
      <p:sp>
        <p:nvSpPr>
          <p:cNvPr id="7" name="Rectangle 42"/>
          <p:cNvSpPr>
            <a:spLocks noGrp="1" noChangeArrowheads="1"/>
          </p:cNvSpPr>
          <p:nvPr>
            <p:ph type="sldNum" sz="quarter" idx="12"/>
          </p:nvPr>
        </p:nvSpPr>
        <p:spPr>
          <a:ln/>
        </p:spPr>
        <p:txBody>
          <a:bodyPr/>
          <a:lstStyle>
            <a:lvl1pPr>
              <a:defRPr/>
            </a:lvl1pPr>
          </a:lstStyle>
          <a:p>
            <a:pPr>
              <a:defRPr/>
            </a:pPr>
            <a:fld id="{14B82216-2EC2-4450-8AEF-F34EADCC8162}" type="slidenum">
              <a:rPr lang="en-US" altLang="ko-KR"/>
              <a:pPr>
                <a:defRPr/>
              </a:pPr>
              <a:t>‹#›</a:t>
            </a:fld>
            <a:endParaRPr lang="en-US" altLang="ko-K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Rectangle 40"/>
          <p:cNvSpPr>
            <a:spLocks noGrp="1" noChangeArrowheads="1"/>
          </p:cNvSpPr>
          <p:nvPr>
            <p:ph type="dt" sz="half" idx="10"/>
          </p:nvPr>
        </p:nvSpPr>
        <p:spPr>
          <a:ln/>
        </p:spPr>
        <p:txBody>
          <a:bodyPr/>
          <a:lstStyle>
            <a:lvl1pPr>
              <a:defRPr/>
            </a:lvl1pPr>
          </a:lstStyle>
          <a:p>
            <a:pPr>
              <a:defRPr/>
            </a:pPr>
            <a:endParaRPr lang="en-US" altLang="ko-KR"/>
          </a:p>
        </p:txBody>
      </p:sp>
      <p:sp>
        <p:nvSpPr>
          <p:cNvPr id="8" name="Rectangle 41"/>
          <p:cNvSpPr>
            <a:spLocks noGrp="1" noChangeArrowheads="1"/>
          </p:cNvSpPr>
          <p:nvPr>
            <p:ph type="ftr" sz="quarter" idx="11"/>
          </p:nvPr>
        </p:nvSpPr>
        <p:spPr>
          <a:ln/>
        </p:spPr>
        <p:txBody>
          <a:bodyPr/>
          <a:lstStyle>
            <a:lvl1pPr>
              <a:defRPr/>
            </a:lvl1pPr>
          </a:lstStyle>
          <a:p>
            <a:pPr>
              <a:defRPr/>
            </a:pPr>
            <a:r>
              <a:rPr lang="en-US" altLang="ko-KR"/>
              <a:t>ⓒ 2012 Hong-Bum Kim; All Rights Reserved</a:t>
            </a:r>
          </a:p>
        </p:txBody>
      </p:sp>
      <p:sp>
        <p:nvSpPr>
          <p:cNvPr id="9" name="Rectangle 42"/>
          <p:cNvSpPr>
            <a:spLocks noGrp="1" noChangeArrowheads="1"/>
          </p:cNvSpPr>
          <p:nvPr>
            <p:ph type="sldNum" sz="quarter" idx="12"/>
          </p:nvPr>
        </p:nvSpPr>
        <p:spPr>
          <a:ln/>
        </p:spPr>
        <p:txBody>
          <a:bodyPr/>
          <a:lstStyle>
            <a:lvl1pPr>
              <a:defRPr/>
            </a:lvl1pPr>
          </a:lstStyle>
          <a:p>
            <a:pPr>
              <a:defRPr/>
            </a:pPr>
            <a:fld id="{5D503242-303A-488C-9E6C-6A26972E8840}" type="slidenum">
              <a:rPr lang="en-US" altLang="ko-KR"/>
              <a:pPr>
                <a:defRPr/>
              </a:pPr>
              <a:t>‹#›</a:t>
            </a:fld>
            <a:endParaRPr lang="en-US" altLang="ko-K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Rectangle 40"/>
          <p:cNvSpPr>
            <a:spLocks noGrp="1" noChangeArrowheads="1"/>
          </p:cNvSpPr>
          <p:nvPr>
            <p:ph type="dt" sz="half" idx="10"/>
          </p:nvPr>
        </p:nvSpPr>
        <p:spPr>
          <a:ln/>
        </p:spPr>
        <p:txBody>
          <a:bodyPr/>
          <a:lstStyle>
            <a:lvl1pPr>
              <a:defRPr/>
            </a:lvl1pPr>
          </a:lstStyle>
          <a:p>
            <a:pPr>
              <a:defRPr/>
            </a:pPr>
            <a:endParaRPr lang="en-US" altLang="ko-KR"/>
          </a:p>
        </p:txBody>
      </p:sp>
      <p:sp>
        <p:nvSpPr>
          <p:cNvPr id="4" name="Rectangle 41"/>
          <p:cNvSpPr>
            <a:spLocks noGrp="1" noChangeArrowheads="1"/>
          </p:cNvSpPr>
          <p:nvPr>
            <p:ph type="ftr" sz="quarter" idx="11"/>
          </p:nvPr>
        </p:nvSpPr>
        <p:spPr>
          <a:ln/>
        </p:spPr>
        <p:txBody>
          <a:bodyPr/>
          <a:lstStyle>
            <a:lvl1pPr>
              <a:defRPr/>
            </a:lvl1pPr>
          </a:lstStyle>
          <a:p>
            <a:pPr>
              <a:defRPr/>
            </a:pPr>
            <a:r>
              <a:rPr lang="en-US" altLang="ko-KR"/>
              <a:t>ⓒ 2012 Hong-Bum Kim; All Rights Reserved</a:t>
            </a:r>
          </a:p>
        </p:txBody>
      </p:sp>
      <p:sp>
        <p:nvSpPr>
          <p:cNvPr id="5" name="Rectangle 42"/>
          <p:cNvSpPr>
            <a:spLocks noGrp="1" noChangeArrowheads="1"/>
          </p:cNvSpPr>
          <p:nvPr>
            <p:ph type="sldNum" sz="quarter" idx="12"/>
          </p:nvPr>
        </p:nvSpPr>
        <p:spPr>
          <a:ln/>
        </p:spPr>
        <p:txBody>
          <a:bodyPr/>
          <a:lstStyle>
            <a:lvl1pPr>
              <a:defRPr/>
            </a:lvl1pPr>
          </a:lstStyle>
          <a:p>
            <a:pPr>
              <a:defRPr/>
            </a:pPr>
            <a:fld id="{B7B8DFC6-AADD-4B3B-B28C-E674D18AEC26}" type="slidenum">
              <a:rPr lang="en-US" altLang="ko-KR"/>
              <a:pPr>
                <a:defRPr/>
              </a:pPr>
              <a:t>‹#›</a:t>
            </a:fld>
            <a:endParaRPr lang="en-US" altLang="ko-K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endParaRPr lang="en-US" altLang="ko-KR"/>
          </a:p>
        </p:txBody>
      </p:sp>
      <p:sp>
        <p:nvSpPr>
          <p:cNvPr id="3" name="Rectangle 41"/>
          <p:cNvSpPr>
            <a:spLocks noGrp="1" noChangeArrowheads="1"/>
          </p:cNvSpPr>
          <p:nvPr>
            <p:ph type="ftr" sz="quarter" idx="11"/>
          </p:nvPr>
        </p:nvSpPr>
        <p:spPr>
          <a:ln/>
        </p:spPr>
        <p:txBody>
          <a:bodyPr/>
          <a:lstStyle>
            <a:lvl1pPr>
              <a:defRPr/>
            </a:lvl1pPr>
          </a:lstStyle>
          <a:p>
            <a:pPr>
              <a:defRPr/>
            </a:pPr>
            <a:r>
              <a:rPr lang="en-US" altLang="ko-KR"/>
              <a:t>ⓒ 2012 Hong-Bum Kim; All Rights Reserved</a:t>
            </a:r>
          </a:p>
        </p:txBody>
      </p:sp>
      <p:sp>
        <p:nvSpPr>
          <p:cNvPr id="4" name="Rectangle 42"/>
          <p:cNvSpPr>
            <a:spLocks noGrp="1" noChangeArrowheads="1"/>
          </p:cNvSpPr>
          <p:nvPr>
            <p:ph type="sldNum" sz="quarter" idx="12"/>
          </p:nvPr>
        </p:nvSpPr>
        <p:spPr>
          <a:ln/>
        </p:spPr>
        <p:txBody>
          <a:bodyPr/>
          <a:lstStyle>
            <a:lvl1pPr>
              <a:defRPr/>
            </a:lvl1pPr>
          </a:lstStyle>
          <a:p>
            <a:pPr>
              <a:defRPr/>
            </a:pPr>
            <a:fld id="{3A67462F-F7A6-465E-A738-B730AFED2A1F}" type="slidenum">
              <a:rPr lang="en-US" altLang="ko-KR"/>
              <a:pPr>
                <a:defRPr/>
              </a:pPr>
              <a:t>‹#›</a:t>
            </a:fld>
            <a:endParaRPr lang="en-US" altLang="ko-K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41"/>
          <p:cNvSpPr>
            <a:spLocks noGrp="1" noChangeArrowheads="1"/>
          </p:cNvSpPr>
          <p:nvPr>
            <p:ph type="ftr" sz="quarter" idx="11"/>
          </p:nvPr>
        </p:nvSpPr>
        <p:spPr>
          <a:ln/>
        </p:spPr>
        <p:txBody>
          <a:bodyPr/>
          <a:lstStyle>
            <a:lvl1pPr>
              <a:defRPr/>
            </a:lvl1pPr>
          </a:lstStyle>
          <a:p>
            <a:pPr>
              <a:defRPr/>
            </a:pPr>
            <a:r>
              <a:rPr lang="en-US" altLang="ko-KR"/>
              <a:t>ⓒ 2012 Hong-Bum Kim; All Rights Reserved</a:t>
            </a:r>
          </a:p>
        </p:txBody>
      </p:sp>
      <p:sp>
        <p:nvSpPr>
          <p:cNvPr id="7" name="Rectangle 42"/>
          <p:cNvSpPr>
            <a:spLocks noGrp="1" noChangeArrowheads="1"/>
          </p:cNvSpPr>
          <p:nvPr>
            <p:ph type="sldNum" sz="quarter" idx="12"/>
          </p:nvPr>
        </p:nvSpPr>
        <p:spPr>
          <a:ln/>
        </p:spPr>
        <p:txBody>
          <a:bodyPr/>
          <a:lstStyle>
            <a:lvl1pPr>
              <a:defRPr/>
            </a:lvl1pPr>
          </a:lstStyle>
          <a:p>
            <a:pPr>
              <a:defRPr/>
            </a:pPr>
            <a:fld id="{658F32BF-5437-40DE-B455-C13CF692C78E}" type="slidenum">
              <a:rPr lang="en-US" altLang="ko-KR"/>
              <a:pPr>
                <a:defRPr/>
              </a:pPr>
              <a:t>‹#›</a:t>
            </a:fld>
            <a:endParaRPr lang="en-US" altLang="ko-K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ko-KR" altLang="en-US" noProof="0" smtClean="0"/>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ltLang="ko-KR"/>
          </a:p>
        </p:txBody>
      </p:sp>
      <p:sp>
        <p:nvSpPr>
          <p:cNvPr id="6" name="Rectangle 41"/>
          <p:cNvSpPr>
            <a:spLocks noGrp="1" noChangeArrowheads="1"/>
          </p:cNvSpPr>
          <p:nvPr>
            <p:ph type="ftr" sz="quarter" idx="11"/>
          </p:nvPr>
        </p:nvSpPr>
        <p:spPr>
          <a:ln/>
        </p:spPr>
        <p:txBody>
          <a:bodyPr/>
          <a:lstStyle>
            <a:lvl1pPr>
              <a:defRPr/>
            </a:lvl1pPr>
          </a:lstStyle>
          <a:p>
            <a:pPr>
              <a:defRPr/>
            </a:pPr>
            <a:r>
              <a:rPr lang="en-US" altLang="ko-KR"/>
              <a:t>ⓒ 2012 Hong-Bum Kim; All Rights Reserved</a:t>
            </a:r>
          </a:p>
        </p:txBody>
      </p:sp>
      <p:sp>
        <p:nvSpPr>
          <p:cNvPr id="7" name="Rectangle 42"/>
          <p:cNvSpPr>
            <a:spLocks noGrp="1" noChangeArrowheads="1"/>
          </p:cNvSpPr>
          <p:nvPr>
            <p:ph type="sldNum" sz="quarter" idx="12"/>
          </p:nvPr>
        </p:nvSpPr>
        <p:spPr>
          <a:ln/>
        </p:spPr>
        <p:txBody>
          <a:bodyPr/>
          <a:lstStyle>
            <a:lvl1pPr>
              <a:defRPr/>
            </a:lvl1pPr>
          </a:lstStyle>
          <a:p>
            <a:pPr>
              <a:defRPr/>
            </a:pPr>
            <a:fld id="{ADD897A7-570F-443A-B5E0-DB6A16F71FF4}" type="slidenum">
              <a:rPr lang="en-US" altLang="ko-KR"/>
              <a:pPr>
                <a:defRPr/>
              </a:pPr>
              <a:t>‹#›</a:t>
            </a:fld>
            <a:endParaRPr lang="en-US" altLang="ko-K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88" y="0"/>
            <a:ext cx="9148762" cy="6851650"/>
            <a:chOff x="1" y="0"/>
            <a:chExt cx="5763" cy="4316"/>
          </a:xfrm>
        </p:grpSpPr>
        <p:sp>
          <p:nvSpPr>
            <p:cNvPr id="1433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ko-KR" altLang="en-US"/>
            </a:p>
          </p:txBody>
        </p:sp>
        <p:sp>
          <p:nvSpPr>
            <p:cNvPr id="1434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ko-KR" altLang="en-US"/>
            </a:p>
          </p:txBody>
        </p:sp>
        <p:sp>
          <p:nvSpPr>
            <p:cNvPr id="1434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ko-KR" altLang="en-US"/>
            </a:p>
          </p:txBody>
        </p:sp>
        <p:grpSp>
          <p:nvGrpSpPr>
            <p:cNvPr id="1035" name="Group 6"/>
            <p:cNvGrpSpPr>
              <a:grpSpLocks/>
            </p:cNvGrpSpPr>
            <p:nvPr/>
          </p:nvGrpSpPr>
          <p:grpSpPr bwMode="auto">
            <a:xfrm>
              <a:off x="288" y="0"/>
              <a:ext cx="5098" cy="4316"/>
              <a:chOff x="288" y="0"/>
              <a:chExt cx="5098" cy="4316"/>
            </a:xfrm>
          </p:grpSpPr>
          <p:sp>
            <p:nvSpPr>
              <p:cNvPr id="1434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1434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1434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1434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1434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1434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1434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1435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1435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1435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1435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1435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sp>
            <p:nvSpPr>
              <p:cNvPr id="1435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ko-KR" altLang="en-US"/>
              </a:p>
            </p:txBody>
          </p:sp>
        </p:grpSp>
        <p:sp>
          <p:nvSpPr>
            <p:cNvPr id="1435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ko-KR" altLang="en-US"/>
            </a:p>
          </p:txBody>
        </p:sp>
        <p:sp>
          <p:nvSpPr>
            <p:cNvPr id="1435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ko-KR" altLang="en-US"/>
            </a:p>
          </p:txBody>
        </p:sp>
        <p:sp>
          <p:nvSpPr>
            <p:cNvPr id="1435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ko-KR" altLang="en-US"/>
            </a:p>
          </p:txBody>
        </p:sp>
        <p:sp>
          <p:nvSpPr>
            <p:cNvPr id="14359"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ko-KR" altLang="en-US"/>
            </a:p>
          </p:txBody>
        </p:sp>
        <p:sp>
          <p:nvSpPr>
            <p:cNvPr id="14360"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ko-KR" altLang="en-US"/>
            </a:p>
          </p:txBody>
        </p:sp>
        <p:sp>
          <p:nvSpPr>
            <p:cNvPr id="1436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ko-KR" altLang="en-US"/>
            </a:p>
          </p:txBody>
        </p:sp>
        <p:sp>
          <p:nvSpPr>
            <p:cNvPr id="14362"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ko-KR" altLang="en-US"/>
            </a:p>
          </p:txBody>
        </p:sp>
        <p:sp>
          <p:nvSpPr>
            <p:cNvPr id="14363"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ko-KR" altLang="en-US"/>
            </a:p>
          </p:txBody>
        </p:sp>
        <p:sp>
          <p:nvSpPr>
            <p:cNvPr id="14364"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ko-KR" altLang="en-US"/>
            </a:p>
          </p:txBody>
        </p:sp>
        <p:sp>
          <p:nvSpPr>
            <p:cNvPr id="14365"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ko-KR" altLang="en-US"/>
            </a:p>
          </p:txBody>
        </p:sp>
        <p:sp>
          <p:nvSpPr>
            <p:cNvPr id="14366"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ko-KR" altLang="en-US"/>
            </a:p>
          </p:txBody>
        </p:sp>
        <p:grpSp>
          <p:nvGrpSpPr>
            <p:cNvPr id="1047" name="Group 31"/>
            <p:cNvGrpSpPr>
              <a:grpSpLocks/>
            </p:cNvGrpSpPr>
            <p:nvPr/>
          </p:nvGrpSpPr>
          <p:grpSpPr bwMode="auto">
            <a:xfrm>
              <a:off x="1" y="392"/>
              <a:ext cx="5758" cy="1571"/>
              <a:chOff x="1" y="392"/>
              <a:chExt cx="5758" cy="1571"/>
            </a:xfrm>
          </p:grpSpPr>
          <p:sp>
            <p:nvSpPr>
              <p:cNvPr id="14368"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ko-KR" altLang="en-US"/>
              </a:p>
            </p:txBody>
          </p:sp>
          <p:sp>
            <p:nvSpPr>
              <p:cNvPr id="14369"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ko-KR" altLang="en-US"/>
              </a:p>
            </p:txBody>
          </p:sp>
          <p:sp>
            <p:nvSpPr>
              <p:cNvPr id="14370"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ko-KR" altLang="en-US"/>
              </a:p>
            </p:txBody>
          </p:sp>
          <p:sp>
            <p:nvSpPr>
              <p:cNvPr id="14371"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ko-KR" altLang="en-US"/>
              </a:p>
            </p:txBody>
          </p:sp>
          <p:sp>
            <p:nvSpPr>
              <p:cNvPr id="14372"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ko-KR" altLang="en-US"/>
              </a:p>
            </p:txBody>
          </p:sp>
        </p:grpSp>
        <p:sp>
          <p:nvSpPr>
            <p:cNvPr id="14373"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ko-KR" altLang="en-US"/>
            </a:p>
          </p:txBody>
        </p:sp>
        <p:sp>
          <p:nvSpPr>
            <p:cNvPr id="14374"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ko-KR" altLang="en-US"/>
            </a:p>
          </p:txBody>
        </p:sp>
      </p:grpSp>
      <p:sp>
        <p:nvSpPr>
          <p:cNvPr id="1437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ko-KR" altLang="en-US" smtClean="0"/>
              <a:t>마스터 제목 스타일 편집</a:t>
            </a:r>
          </a:p>
        </p:txBody>
      </p:sp>
      <p:sp>
        <p:nvSpPr>
          <p:cNvPr id="1437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000">
                <a:effectLst>
                  <a:outerShdw blurRad="38100" dist="38100" dir="2700000" algn="tl">
                    <a:srgbClr val="000000"/>
                  </a:outerShdw>
                </a:effectLst>
                <a:latin typeface="+mn-lt"/>
                <a:ea typeface="+mn-ea"/>
              </a:defRPr>
            </a:lvl1pPr>
          </a:lstStyle>
          <a:p>
            <a:pPr>
              <a:defRPr/>
            </a:pPr>
            <a:endParaRPr lang="en-US" altLang="ko-KR"/>
          </a:p>
        </p:txBody>
      </p:sp>
      <p:sp>
        <p:nvSpPr>
          <p:cNvPr id="1437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000">
                <a:effectLst>
                  <a:outerShdw blurRad="38100" dist="38100" dir="2700000" algn="tl">
                    <a:srgbClr val="000000"/>
                  </a:outerShdw>
                </a:effectLst>
                <a:latin typeface="+mn-lt"/>
                <a:ea typeface="+mn-ea"/>
              </a:defRPr>
            </a:lvl1pPr>
          </a:lstStyle>
          <a:p>
            <a:pPr>
              <a:defRPr/>
            </a:pPr>
            <a:r>
              <a:rPr lang="en-US" altLang="ko-KR"/>
              <a:t>ⓒ 2012 Hong-Bum Kim; All Rights Reserved</a:t>
            </a:r>
          </a:p>
        </p:txBody>
      </p:sp>
      <p:sp>
        <p:nvSpPr>
          <p:cNvPr id="1437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000">
                <a:effectLst>
                  <a:outerShdw blurRad="38100" dist="38100" dir="2700000" algn="tl">
                    <a:srgbClr val="000000"/>
                  </a:outerShdw>
                </a:effectLst>
                <a:latin typeface="+mn-lt"/>
                <a:ea typeface="+mn-ea"/>
              </a:defRPr>
            </a:lvl1pPr>
          </a:lstStyle>
          <a:p>
            <a:pPr>
              <a:defRPr/>
            </a:pPr>
            <a:fld id="{3E9F523B-21D6-4674-9D74-D854E90E0877}" type="slidenum">
              <a:rPr lang="en-US" altLang="ko-KR"/>
              <a:pPr>
                <a:defRPr/>
              </a:pPr>
              <a:t>‹#›</a:t>
            </a:fld>
            <a:endParaRPr lang="en-US" altLang="ko-KR"/>
          </a:p>
        </p:txBody>
      </p:sp>
      <p:sp>
        <p:nvSpPr>
          <p:cNvPr id="1437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p>
        </p:txBody>
      </p:sp>
    </p:spTree>
  </p:cSld>
  <p:clrMap bg1="dk2" tx1="lt1" bg2="dk1" tx2="lt2" accent1="accent1" accent2="accent2" accent3="accent3" accent4="accent4" accent5="accent5" accent6="accent6" hlink="hlink" folHlink="folHlink"/>
  <p:sldLayoutIdLst>
    <p:sldLayoutId id="2147484052"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Lst>
  <p:timing>
    <p:tnLst>
      <p:par>
        <p:cTn id="1" dur="indefinite" restart="never" nodeType="tmRoot"/>
      </p:par>
    </p:tnLst>
  </p:timing>
  <p:hf hdr="0" dt="0"/>
  <p:txStyles>
    <p:titleStyle>
      <a:lvl1pPr algn="ctr" rtl="0" eaLnBrk="0" fontAlgn="base" latinLnBrk="1" hangingPunct="0">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eaLnBrk="0" fontAlgn="base" latinLnBrk="1" hangingPunct="0">
        <a:spcBef>
          <a:spcPct val="0"/>
        </a:spcBef>
        <a:spcAft>
          <a:spcPct val="0"/>
        </a:spcAft>
        <a:defRPr kumimoji="1" sz="4400">
          <a:solidFill>
            <a:schemeClr val="tx2"/>
          </a:solidFill>
          <a:effectLst>
            <a:outerShdw blurRad="38100" dist="38100" dir="2700000" algn="tl">
              <a:srgbClr val="000000"/>
            </a:outerShdw>
          </a:effectLst>
          <a:latin typeface="굴림" pitchFamily="50" charset="-127"/>
          <a:ea typeface="굴림" pitchFamily="50" charset="-127"/>
        </a:defRPr>
      </a:lvl2pPr>
      <a:lvl3pPr algn="ctr" rtl="0" eaLnBrk="0" fontAlgn="base" latinLnBrk="1" hangingPunct="0">
        <a:spcBef>
          <a:spcPct val="0"/>
        </a:spcBef>
        <a:spcAft>
          <a:spcPct val="0"/>
        </a:spcAft>
        <a:defRPr kumimoji="1" sz="4400">
          <a:solidFill>
            <a:schemeClr val="tx2"/>
          </a:solidFill>
          <a:effectLst>
            <a:outerShdw blurRad="38100" dist="38100" dir="2700000" algn="tl">
              <a:srgbClr val="000000"/>
            </a:outerShdw>
          </a:effectLst>
          <a:latin typeface="굴림" pitchFamily="50" charset="-127"/>
          <a:ea typeface="굴림" pitchFamily="50" charset="-127"/>
        </a:defRPr>
      </a:lvl3pPr>
      <a:lvl4pPr algn="ctr" rtl="0" eaLnBrk="0" fontAlgn="base" latinLnBrk="1" hangingPunct="0">
        <a:spcBef>
          <a:spcPct val="0"/>
        </a:spcBef>
        <a:spcAft>
          <a:spcPct val="0"/>
        </a:spcAft>
        <a:defRPr kumimoji="1" sz="4400">
          <a:solidFill>
            <a:schemeClr val="tx2"/>
          </a:solidFill>
          <a:effectLst>
            <a:outerShdw blurRad="38100" dist="38100" dir="2700000" algn="tl">
              <a:srgbClr val="000000"/>
            </a:outerShdw>
          </a:effectLst>
          <a:latin typeface="굴림" pitchFamily="50" charset="-127"/>
          <a:ea typeface="굴림" pitchFamily="50" charset="-127"/>
        </a:defRPr>
      </a:lvl4pPr>
      <a:lvl5pPr algn="ctr" rtl="0" eaLnBrk="0" fontAlgn="base" latinLnBrk="1" hangingPunct="0">
        <a:spcBef>
          <a:spcPct val="0"/>
        </a:spcBef>
        <a:spcAft>
          <a:spcPct val="0"/>
        </a:spcAft>
        <a:defRPr kumimoji="1" sz="4400">
          <a:solidFill>
            <a:schemeClr val="tx2"/>
          </a:solidFill>
          <a:effectLst>
            <a:outerShdw blurRad="38100" dist="38100" dir="2700000" algn="tl">
              <a:srgbClr val="000000"/>
            </a:outerShdw>
          </a:effectLst>
          <a:latin typeface="굴림" pitchFamily="50" charset="-127"/>
          <a:ea typeface="굴림" pitchFamily="50" charset="-127"/>
        </a:defRPr>
      </a:lvl5pPr>
      <a:lvl6pPr marL="457200" algn="ctr" rtl="0" fontAlgn="base" latinLnBrk="1">
        <a:spcBef>
          <a:spcPct val="0"/>
        </a:spcBef>
        <a:spcAft>
          <a:spcPct val="0"/>
        </a:spcAft>
        <a:defRPr kumimoji="1" sz="4400">
          <a:solidFill>
            <a:schemeClr val="tx2"/>
          </a:solidFill>
          <a:effectLst>
            <a:outerShdw blurRad="38100" dist="38100" dir="2700000" algn="tl">
              <a:srgbClr val="000000"/>
            </a:outerShdw>
          </a:effectLst>
          <a:latin typeface="굴림" pitchFamily="50" charset="-127"/>
          <a:ea typeface="굴림" pitchFamily="50" charset="-127"/>
        </a:defRPr>
      </a:lvl6pPr>
      <a:lvl7pPr marL="914400" algn="ctr" rtl="0" fontAlgn="base" latinLnBrk="1">
        <a:spcBef>
          <a:spcPct val="0"/>
        </a:spcBef>
        <a:spcAft>
          <a:spcPct val="0"/>
        </a:spcAft>
        <a:defRPr kumimoji="1" sz="4400">
          <a:solidFill>
            <a:schemeClr val="tx2"/>
          </a:solidFill>
          <a:effectLst>
            <a:outerShdw blurRad="38100" dist="38100" dir="2700000" algn="tl">
              <a:srgbClr val="000000"/>
            </a:outerShdw>
          </a:effectLst>
          <a:latin typeface="굴림" pitchFamily="50" charset="-127"/>
          <a:ea typeface="굴림" pitchFamily="50" charset="-127"/>
        </a:defRPr>
      </a:lvl7pPr>
      <a:lvl8pPr marL="1371600" algn="ctr" rtl="0" fontAlgn="base" latinLnBrk="1">
        <a:spcBef>
          <a:spcPct val="0"/>
        </a:spcBef>
        <a:spcAft>
          <a:spcPct val="0"/>
        </a:spcAft>
        <a:defRPr kumimoji="1" sz="4400">
          <a:solidFill>
            <a:schemeClr val="tx2"/>
          </a:solidFill>
          <a:effectLst>
            <a:outerShdw blurRad="38100" dist="38100" dir="2700000" algn="tl">
              <a:srgbClr val="000000"/>
            </a:outerShdw>
          </a:effectLst>
          <a:latin typeface="굴림" pitchFamily="50" charset="-127"/>
          <a:ea typeface="굴림" pitchFamily="50" charset="-127"/>
        </a:defRPr>
      </a:lvl8pPr>
      <a:lvl9pPr marL="1828800" algn="ctr" rtl="0" fontAlgn="base" latinLnBrk="1">
        <a:spcBef>
          <a:spcPct val="0"/>
        </a:spcBef>
        <a:spcAft>
          <a:spcPct val="0"/>
        </a:spcAft>
        <a:defRPr kumimoji="1" sz="4400">
          <a:solidFill>
            <a:schemeClr val="tx2"/>
          </a:solidFill>
          <a:effectLst>
            <a:outerShdw blurRad="38100" dist="38100" dir="2700000" algn="tl">
              <a:srgbClr val="000000"/>
            </a:outerShdw>
          </a:effectLst>
          <a:latin typeface="굴림" pitchFamily="50" charset="-127"/>
          <a:ea typeface="굴림" pitchFamily="50" charset="-127"/>
        </a:defRPr>
      </a:lvl9pPr>
    </p:titleStyle>
    <p:bodyStyle>
      <a:lvl1pPr marL="342900" indent="-342900" algn="l" rtl="0" eaLnBrk="0" fontAlgn="base" latinLnBrk="1" hangingPunct="0">
        <a:spcBef>
          <a:spcPct val="20000"/>
        </a:spcBef>
        <a:spcAft>
          <a:spcPct val="0"/>
        </a:spcAft>
        <a:buClr>
          <a:schemeClr val="hlink"/>
        </a:buClr>
        <a:buSzPct val="60000"/>
        <a:buFont typeface="Wingdings" pitchFamily="2" charset="2"/>
        <a:buChar char="n"/>
        <a:defRPr kumimoji="1"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latinLnBrk="1" hangingPunct="0">
        <a:spcBef>
          <a:spcPct val="20000"/>
        </a:spcBef>
        <a:spcAft>
          <a:spcPct val="0"/>
        </a:spcAft>
        <a:buClr>
          <a:schemeClr val="tx1"/>
        </a:buClr>
        <a:buChar char="•"/>
        <a:defRPr kumimoji="1" sz="2800">
          <a:solidFill>
            <a:schemeClr val="tx1"/>
          </a:solidFill>
          <a:effectLst>
            <a:outerShdw blurRad="38100" dist="38100" dir="2700000" algn="tl">
              <a:srgbClr val="000000"/>
            </a:outerShdw>
          </a:effectLst>
          <a:latin typeface="+mn-lt"/>
          <a:ea typeface="+mn-ea"/>
        </a:defRPr>
      </a:lvl2pPr>
      <a:lvl3pPr marL="1143000" indent="-228600" algn="l" rtl="0" eaLnBrk="0" fontAlgn="base" latinLnBrk="1" hangingPunct="0">
        <a:spcBef>
          <a:spcPct val="20000"/>
        </a:spcBef>
        <a:spcAft>
          <a:spcPct val="0"/>
        </a:spcAft>
        <a:buClr>
          <a:schemeClr val="accent2"/>
        </a:buClr>
        <a:buSzPct val="60000"/>
        <a:buFont typeface="Wingdings" pitchFamily="2" charset="2"/>
        <a:buChar char="n"/>
        <a:defRPr kumimoji="1" sz="2400">
          <a:solidFill>
            <a:schemeClr val="tx1"/>
          </a:solidFill>
          <a:effectLst>
            <a:outerShdw blurRad="38100" dist="38100" dir="2700000" algn="tl">
              <a:srgbClr val="000000"/>
            </a:outerShdw>
          </a:effectLst>
          <a:latin typeface="+mn-lt"/>
          <a:ea typeface="+mn-ea"/>
        </a:defRPr>
      </a:lvl3pPr>
      <a:lvl4pPr marL="1600200" indent="-228600" algn="l" rtl="0" eaLnBrk="0" fontAlgn="base" latinLnBrk="1" hangingPunct="0">
        <a:spcBef>
          <a:spcPct val="20000"/>
        </a:spcBef>
        <a:spcAft>
          <a:spcPct val="0"/>
        </a:spcAft>
        <a:buClr>
          <a:schemeClr val="tx2"/>
        </a:buClr>
        <a:buChar char="•"/>
        <a:defRPr kumimoji="1" sz="2000">
          <a:solidFill>
            <a:schemeClr val="tx1"/>
          </a:solidFill>
          <a:effectLst>
            <a:outerShdw blurRad="38100" dist="38100" dir="2700000" algn="tl">
              <a:srgbClr val="000000"/>
            </a:outerShdw>
          </a:effectLst>
          <a:latin typeface="+mn-lt"/>
          <a:ea typeface="+mn-ea"/>
        </a:defRPr>
      </a:lvl4pPr>
      <a:lvl5pPr marL="2057400" indent="-228600" algn="l" rtl="0" eaLnBrk="0" fontAlgn="base" latinLnBrk="1" hangingPunct="0">
        <a:spcBef>
          <a:spcPct val="20000"/>
        </a:spcBef>
        <a:spcAft>
          <a:spcPct val="0"/>
        </a:spcAft>
        <a:buClr>
          <a:schemeClr val="folHlink"/>
        </a:buClr>
        <a:buSzPct val="60000"/>
        <a:buFont typeface="Wingdings" pitchFamily="2" charset="2"/>
        <a:buChar char="n"/>
        <a:defRPr kumimoji="1" sz="2000">
          <a:solidFill>
            <a:schemeClr val="tx1"/>
          </a:solidFill>
          <a:effectLst>
            <a:outerShdw blurRad="38100" dist="38100" dir="2700000" algn="tl">
              <a:srgbClr val="000000"/>
            </a:outerShdw>
          </a:effectLst>
          <a:latin typeface="+mn-lt"/>
          <a:ea typeface="+mn-ea"/>
        </a:defRPr>
      </a:lvl5pPr>
      <a:lvl6pPr marL="2514600" indent="-228600" algn="l" rtl="0" fontAlgn="base" latinLnBrk="1">
        <a:spcBef>
          <a:spcPct val="20000"/>
        </a:spcBef>
        <a:spcAft>
          <a:spcPct val="0"/>
        </a:spcAft>
        <a:buClr>
          <a:schemeClr val="folHlink"/>
        </a:buClr>
        <a:buSzPct val="60000"/>
        <a:buFont typeface="Wingdings" pitchFamily="2" charset="2"/>
        <a:buChar char="n"/>
        <a:defRPr kumimoji="1" sz="2000">
          <a:solidFill>
            <a:schemeClr val="tx1"/>
          </a:solidFill>
          <a:effectLst>
            <a:outerShdw blurRad="38100" dist="38100" dir="2700000" algn="tl">
              <a:srgbClr val="000000"/>
            </a:outerShdw>
          </a:effectLst>
          <a:latin typeface="+mn-lt"/>
          <a:ea typeface="+mn-ea"/>
        </a:defRPr>
      </a:lvl6pPr>
      <a:lvl7pPr marL="2971800" indent="-228600" algn="l" rtl="0" fontAlgn="base" latinLnBrk="1">
        <a:spcBef>
          <a:spcPct val="20000"/>
        </a:spcBef>
        <a:spcAft>
          <a:spcPct val="0"/>
        </a:spcAft>
        <a:buClr>
          <a:schemeClr val="folHlink"/>
        </a:buClr>
        <a:buSzPct val="60000"/>
        <a:buFont typeface="Wingdings" pitchFamily="2" charset="2"/>
        <a:buChar char="n"/>
        <a:defRPr kumimoji="1" sz="2000">
          <a:solidFill>
            <a:schemeClr val="tx1"/>
          </a:solidFill>
          <a:effectLst>
            <a:outerShdw blurRad="38100" dist="38100" dir="2700000" algn="tl">
              <a:srgbClr val="000000"/>
            </a:outerShdw>
          </a:effectLst>
          <a:latin typeface="+mn-lt"/>
          <a:ea typeface="+mn-ea"/>
        </a:defRPr>
      </a:lvl7pPr>
      <a:lvl8pPr marL="3429000" indent="-228600" algn="l" rtl="0" fontAlgn="base" latinLnBrk="1">
        <a:spcBef>
          <a:spcPct val="20000"/>
        </a:spcBef>
        <a:spcAft>
          <a:spcPct val="0"/>
        </a:spcAft>
        <a:buClr>
          <a:schemeClr val="folHlink"/>
        </a:buClr>
        <a:buSzPct val="60000"/>
        <a:buFont typeface="Wingdings" pitchFamily="2" charset="2"/>
        <a:buChar char="n"/>
        <a:defRPr kumimoji="1" sz="2000">
          <a:solidFill>
            <a:schemeClr val="tx1"/>
          </a:solidFill>
          <a:effectLst>
            <a:outerShdw blurRad="38100" dist="38100" dir="2700000" algn="tl">
              <a:srgbClr val="000000"/>
            </a:outerShdw>
          </a:effectLst>
          <a:latin typeface="+mn-lt"/>
          <a:ea typeface="+mn-ea"/>
        </a:defRPr>
      </a:lvl8pPr>
      <a:lvl9pPr marL="3886200" indent="-228600" algn="l" rtl="0" fontAlgn="base" latinLnBrk="1">
        <a:spcBef>
          <a:spcPct val="20000"/>
        </a:spcBef>
        <a:spcAft>
          <a:spcPct val="0"/>
        </a:spcAft>
        <a:buClr>
          <a:schemeClr val="folHlink"/>
        </a:buClr>
        <a:buSzPct val="60000"/>
        <a:buFont typeface="Wingdings" pitchFamily="2" charset="2"/>
        <a:buChar char="n"/>
        <a:defRPr kumimoji="1" sz="2000">
          <a:solidFill>
            <a:schemeClr val="tx1"/>
          </a:solidFill>
          <a:effectLst>
            <a:outerShdw blurRad="38100" dist="38100" dir="2700000" algn="tl">
              <a:srgbClr val="000000"/>
            </a:outerShdw>
          </a:effectLst>
          <a:latin typeface="+mn-lt"/>
          <a:ea typeface="+mn-ea"/>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hyperlink" Target="http://www.fsc.go.kr/eng/roadahead/"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hyperlink" Target="http://www.asiae.co.kr/" TargetMode="Externa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hyperlink" Target="http://www.mofe.go.kr/" TargetMode="Externa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바닥글 개체 틀 4"/>
          <p:cNvSpPr>
            <a:spLocks noGrp="1"/>
          </p:cNvSpPr>
          <p:nvPr>
            <p:ph type="ftr" sz="quarter" idx="11"/>
          </p:nvPr>
        </p:nvSpPr>
        <p:spPr/>
        <p:txBody>
          <a:bodyPr/>
          <a:lstStyle/>
          <a:p>
            <a:pPr>
              <a:defRPr/>
            </a:pPr>
            <a:r>
              <a:rPr lang="en-US" altLang="ko-KR" dirty="0"/>
              <a:t>ⓒ 2012 Hong-Bum Kim; All Rights Reserved</a:t>
            </a:r>
          </a:p>
        </p:txBody>
      </p:sp>
      <p:sp>
        <p:nvSpPr>
          <p:cNvPr id="11" name="슬라이드 번호 개체 틀 5"/>
          <p:cNvSpPr>
            <a:spLocks noGrp="1"/>
          </p:cNvSpPr>
          <p:nvPr>
            <p:ph type="sldNum" sz="quarter" idx="12"/>
          </p:nvPr>
        </p:nvSpPr>
        <p:spPr/>
        <p:txBody>
          <a:bodyPr/>
          <a:lstStyle/>
          <a:p>
            <a:pPr>
              <a:defRPr/>
            </a:pPr>
            <a:fld id="{7576366B-3138-48FB-809C-50A0FD722840}" type="slidenum">
              <a:rPr lang="en-US" altLang="ko-KR"/>
              <a:pPr>
                <a:defRPr/>
              </a:pPr>
              <a:t>1</a:t>
            </a:fld>
            <a:endParaRPr lang="en-US" altLang="ko-KR"/>
          </a:p>
        </p:txBody>
      </p:sp>
      <p:sp>
        <p:nvSpPr>
          <p:cNvPr id="3077" name="Rectangle 2051"/>
          <p:cNvSpPr>
            <a:spLocks noGrp="1" noChangeArrowheads="1"/>
          </p:cNvSpPr>
          <p:nvPr>
            <p:ph type="body" idx="1"/>
          </p:nvPr>
        </p:nvSpPr>
        <p:spPr>
          <a:xfrm>
            <a:off x="251520" y="1052736"/>
            <a:ext cx="8518525" cy="4824413"/>
          </a:xfrm>
        </p:spPr>
        <p:txBody>
          <a:bodyPr/>
          <a:lstStyle/>
          <a:p>
            <a:pPr algn="ctr" eaLnBrk="1" hangingPunct="1">
              <a:lnSpc>
                <a:spcPct val="90000"/>
              </a:lnSpc>
              <a:buFont typeface="Wingdings" pitchFamily="2" charset="2"/>
              <a:buNone/>
            </a:pPr>
            <a:r>
              <a:rPr lang="en-US" altLang="ko-KR" b="1" dirty="0" smtClean="0">
                <a:solidFill>
                  <a:srgbClr val="FFC000"/>
                </a:solidFill>
                <a:effectLst/>
              </a:rPr>
              <a:t>Cooperation and Coordination </a:t>
            </a:r>
          </a:p>
          <a:p>
            <a:pPr algn="ctr" eaLnBrk="1" hangingPunct="1">
              <a:lnSpc>
                <a:spcPct val="90000"/>
              </a:lnSpc>
              <a:buFont typeface="Wingdings" pitchFamily="2" charset="2"/>
              <a:buNone/>
            </a:pPr>
            <a:r>
              <a:rPr lang="en-US" altLang="ko-KR" b="1" dirty="0" smtClean="0">
                <a:solidFill>
                  <a:srgbClr val="FFC000"/>
                </a:solidFill>
                <a:effectLst/>
              </a:rPr>
              <a:t>between the Financial Authorities: </a:t>
            </a:r>
          </a:p>
          <a:p>
            <a:pPr algn="ctr" eaLnBrk="1" hangingPunct="1">
              <a:lnSpc>
                <a:spcPct val="90000"/>
              </a:lnSpc>
              <a:buFont typeface="Wingdings" pitchFamily="2" charset="2"/>
              <a:buNone/>
            </a:pPr>
            <a:r>
              <a:rPr lang="en-US" altLang="ko-KR" b="1" dirty="0" smtClean="0">
                <a:solidFill>
                  <a:srgbClr val="FFC000"/>
                </a:solidFill>
                <a:effectLst/>
              </a:rPr>
              <a:t>The Korean Experiences</a:t>
            </a:r>
          </a:p>
          <a:p>
            <a:pPr algn="ctr" eaLnBrk="1" hangingPunct="1">
              <a:lnSpc>
                <a:spcPct val="90000"/>
              </a:lnSpc>
              <a:buFont typeface="Wingdings" pitchFamily="2" charset="2"/>
              <a:buNone/>
            </a:pPr>
            <a:endParaRPr lang="en-US" altLang="ko-KR" sz="2000" b="1" dirty="0" smtClean="0">
              <a:effectLst/>
            </a:endParaRPr>
          </a:p>
          <a:p>
            <a:pPr algn="ctr" eaLnBrk="1" hangingPunct="1">
              <a:lnSpc>
                <a:spcPct val="90000"/>
              </a:lnSpc>
              <a:buFont typeface="Wingdings" pitchFamily="2" charset="2"/>
              <a:buNone/>
            </a:pPr>
            <a:r>
              <a:rPr lang="en-US" altLang="ko-KR" sz="2400" dirty="0" smtClean="0">
                <a:effectLst/>
              </a:rPr>
              <a:t>Coordination Forum of Financial System Stability</a:t>
            </a:r>
          </a:p>
          <a:p>
            <a:pPr algn="ctr" eaLnBrk="1" hangingPunct="1">
              <a:lnSpc>
                <a:spcPct val="90000"/>
              </a:lnSpc>
              <a:buFont typeface="Wingdings" pitchFamily="2" charset="2"/>
              <a:buNone/>
            </a:pPr>
            <a:r>
              <a:rPr lang="en-US" altLang="ko-KR" sz="2400" dirty="0" smtClean="0">
                <a:effectLst/>
              </a:rPr>
              <a:t>Nusa </a:t>
            </a:r>
            <a:r>
              <a:rPr lang="en-US" altLang="ko-KR" sz="2400" dirty="0" err="1" smtClean="0">
                <a:effectLst/>
              </a:rPr>
              <a:t>Dua</a:t>
            </a:r>
            <a:r>
              <a:rPr lang="en-US" altLang="ko-KR" sz="2400" dirty="0" smtClean="0">
                <a:effectLst/>
              </a:rPr>
              <a:t>, Bali, December 6-8, 2012</a:t>
            </a:r>
          </a:p>
          <a:p>
            <a:pPr algn="ctr" eaLnBrk="1" hangingPunct="1">
              <a:lnSpc>
                <a:spcPct val="90000"/>
              </a:lnSpc>
              <a:buFont typeface="Wingdings" pitchFamily="2" charset="2"/>
              <a:buNone/>
            </a:pPr>
            <a:endParaRPr lang="en-US" altLang="ko-KR" sz="2000" b="1" dirty="0" smtClean="0">
              <a:effectLst/>
            </a:endParaRPr>
          </a:p>
          <a:p>
            <a:pPr algn="ctr" eaLnBrk="1" hangingPunct="1">
              <a:lnSpc>
                <a:spcPct val="90000"/>
              </a:lnSpc>
              <a:buFont typeface="Wingdings" pitchFamily="2" charset="2"/>
              <a:buNone/>
            </a:pPr>
            <a:endParaRPr lang="en-US" altLang="ko-KR" sz="2000" b="1" dirty="0" smtClean="0">
              <a:effectLst/>
            </a:endParaRPr>
          </a:p>
          <a:p>
            <a:pPr algn="ctr" eaLnBrk="1" hangingPunct="1">
              <a:lnSpc>
                <a:spcPct val="90000"/>
              </a:lnSpc>
              <a:buFont typeface="Wingdings" pitchFamily="2" charset="2"/>
              <a:buNone/>
            </a:pPr>
            <a:endParaRPr lang="en-US" altLang="ko-KR" sz="2000" b="1" dirty="0" smtClean="0">
              <a:effectLst/>
            </a:endParaRPr>
          </a:p>
          <a:p>
            <a:pPr algn="ctr" eaLnBrk="1" hangingPunct="1">
              <a:lnSpc>
                <a:spcPct val="90000"/>
              </a:lnSpc>
              <a:buFont typeface="Wingdings" pitchFamily="2" charset="2"/>
              <a:buNone/>
            </a:pPr>
            <a:r>
              <a:rPr lang="en-US" altLang="ko-KR" sz="2000" dirty="0" smtClean="0">
                <a:effectLst/>
              </a:rPr>
              <a:t>Hong-Bum Kim (hbkim@gnu.ac.kr)</a:t>
            </a:r>
          </a:p>
          <a:p>
            <a:pPr algn="ctr" eaLnBrk="1" hangingPunct="1">
              <a:lnSpc>
                <a:spcPct val="90000"/>
              </a:lnSpc>
              <a:buFont typeface="Wingdings" pitchFamily="2" charset="2"/>
              <a:buNone/>
            </a:pPr>
            <a:r>
              <a:rPr lang="en-US" altLang="ko-KR" sz="2000" dirty="0" smtClean="0">
                <a:effectLst/>
              </a:rPr>
              <a:t>Professor, </a:t>
            </a:r>
            <a:r>
              <a:rPr lang="en-US" altLang="ko-KR" sz="2000" dirty="0" err="1" smtClean="0">
                <a:effectLst/>
              </a:rPr>
              <a:t>Gyeongsang</a:t>
            </a:r>
            <a:r>
              <a:rPr lang="en-US" altLang="ko-KR" sz="2000" dirty="0" smtClean="0">
                <a:effectLst/>
              </a:rPr>
              <a:t> National University</a:t>
            </a:r>
          </a:p>
          <a:p>
            <a:pPr algn="ctr" eaLnBrk="1" hangingPunct="1">
              <a:lnSpc>
                <a:spcPct val="90000"/>
              </a:lnSpc>
              <a:buFont typeface="Wingdings" pitchFamily="2" charset="2"/>
              <a:buNone/>
            </a:pPr>
            <a:r>
              <a:rPr lang="en-US" altLang="ko-KR" sz="2000" dirty="0" smtClean="0">
                <a:effectLst/>
              </a:rPr>
              <a:t>Chinju, </a:t>
            </a:r>
            <a:r>
              <a:rPr lang="en-US" altLang="ko-KR" sz="2000" dirty="0" err="1" smtClean="0">
                <a:effectLst/>
              </a:rPr>
              <a:t>Kyungnam</a:t>
            </a:r>
            <a:r>
              <a:rPr lang="en-US" altLang="ko-KR" sz="2000" dirty="0" smtClean="0">
                <a:effectLst/>
              </a:rPr>
              <a:t> 660-701, South Korea</a:t>
            </a:r>
            <a:endParaRPr lang="en-US" altLang="ko-KR" sz="2400" dirty="0" smtClean="0">
              <a:effectLst/>
              <a:latin typeface="새굴림" pitchFamily="18" charset="-127"/>
              <a:ea typeface="새굴림" pitchFamily="18" charset="-127"/>
            </a:endParaRPr>
          </a:p>
        </p:txBody>
      </p:sp>
    </p:spTree>
  </p:cSld>
  <p:clrMapOvr>
    <a:masterClrMapping/>
  </p:clrMapOvr>
  <mc:AlternateContent xmlns:mc="http://schemas.openxmlformats.org/markup-compatibility/2006">
    <mc:Choice xmlns="" xmlns:p14="http://schemas.microsoft.com/office/powerpoint/2010/main" Requires="p14">
      <p:transition spd="slow" p14:dur="2000" advTm="14934"/>
    </mc:Choice>
    <mc:Fallback>
      <p:transition spd="slow" advTm="14934"/>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D41E87ED-7F27-4706-B57D-578B47D8CE7B}" type="slidenum">
              <a:rPr lang="en-US" altLang="ko-KR"/>
              <a:pPr>
                <a:defRPr/>
              </a:pPr>
              <a:t>10</a:t>
            </a:fld>
            <a:endParaRPr lang="en-US" altLang="ko-KR" dirty="0"/>
          </a:p>
        </p:txBody>
      </p:sp>
      <p:sp>
        <p:nvSpPr>
          <p:cNvPr id="267266" name="Rectangle 2"/>
          <p:cNvSpPr>
            <a:spLocks noChangeArrowheads="1"/>
          </p:cNvSpPr>
          <p:nvPr/>
        </p:nvSpPr>
        <p:spPr bwMode="auto">
          <a:xfrm>
            <a:off x="179512" y="332656"/>
            <a:ext cx="8784976" cy="6191250"/>
          </a:xfrm>
          <a:prstGeom prst="rect">
            <a:avLst/>
          </a:prstGeom>
          <a:noFill/>
          <a:ln w="9525">
            <a:noFill/>
            <a:miter lim="800000"/>
            <a:headEnd/>
            <a:tailEnd/>
          </a:ln>
          <a:effectLst/>
        </p:spPr>
        <p:txBody>
          <a:bodyPr/>
          <a:lstStyle/>
          <a:p>
            <a:pPr>
              <a:defRPr/>
            </a:pPr>
            <a:r>
              <a:rPr lang="en-US" altLang="ko-KR" sz="2800" b="1" dirty="0">
                <a:solidFill>
                  <a:schemeClr val="accent2"/>
                </a:solidFill>
                <a:latin typeface="굴림" pitchFamily="50" charset="-127"/>
                <a:ea typeface="굴림" pitchFamily="50" charset="-127"/>
              </a:rPr>
              <a:t>(The </a:t>
            </a:r>
            <a:r>
              <a:rPr lang="en-US" altLang="ko-KR" sz="2800" b="1" dirty="0" smtClean="0">
                <a:solidFill>
                  <a:schemeClr val="accent2"/>
                </a:solidFill>
                <a:latin typeface="굴림" pitchFamily="50" charset="-127"/>
                <a:ea typeface="굴림" pitchFamily="50" charset="-127"/>
              </a:rPr>
              <a:t>1997-98 </a:t>
            </a:r>
            <a:r>
              <a:rPr lang="en-US" altLang="ko-KR" sz="2800" b="1" dirty="0">
                <a:solidFill>
                  <a:schemeClr val="accent2"/>
                </a:solidFill>
                <a:latin typeface="굴림" pitchFamily="50" charset="-127"/>
                <a:ea typeface="굴림" pitchFamily="50" charset="-127"/>
              </a:rPr>
              <a:t>Financial Reform in Korea) </a:t>
            </a:r>
            <a:r>
              <a:rPr lang="en-US" altLang="ko-KR" sz="3200" b="1" dirty="0">
                <a:solidFill>
                  <a:schemeClr val="accent2"/>
                </a:solidFill>
                <a:latin typeface="굴림" pitchFamily="50" charset="-127"/>
                <a:ea typeface="굴림" pitchFamily="50" charset="-127"/>
              </a:rPr>
              <a:t> </a:t>
            </a:r>
          </a:p>
          <a:p>
            <a:pPr>
              <a:defRPr/>
            </a:pPr>
            <a:endParaRPr lang="en-US" altLang="ko-KR" sz="1500" b="1" dirty="0" smtClean="0">
              <a:solidFill>
                <a:srgbClr val="FFC000"/>
              </a:solidFill>
              <a:effectLst>
                <a:outerShdw blurRad="38100" dist="38100" dir="2700000" algn="tl">
                  <a:srgbClr val="000000"/>
                </a:outerShdw>
              </a:effectLst>
              <a:latin typeface="굴림" pitchFamily="50" charset="-127"/>
              <a:ea typeface="굴림" pitchFamily="50" charset="-127"/>
            </a:endParaRPr>
          </a:p>
          <a:p>
            <a:pPr>
              <a:defRPr/>
            </a:pPr>
            <a:r>
              <a:rPr lang="en-US" altLang="ko-KR" sz="1500" b="1" dirty="0" smtClean="0">
                <a:solidFill>
                  <a:srgbClr val="FFC000"/>
                </a:solidFill>
                <a:effectLst>
                  <a:outerShdw blurRad="38100" dist="38100" dir="2700000" algn="tl">
                    <a:srgbClr val="000000"/>
                  </a:outerShdw>
                </a:effectLst>
                <a:latin typeface="굴림" pitchFamily="50" charset="-127"/>
                <a:ea typeface="굴림" pitchFamily="50" charset="-127"/>
              </a:rPr>
              <a:t>  </a:t>
            </a:r>
            <a:r>
              <a:rPr lang="en-US" altLang="ko-KR" sz="2400" b="1" dirty="0" smtClean="0">
                <a:latin typeface="굴림" pitchFamily="50" charset="-127"/>
                <a:ea typeface="굴림" pitchFamily="50" charset="-127"/>
              </a:rPr>
              <a:t>Reform Components</a:t>
            </a:r>
          </a:p>
          <a:p>
            <a:pPr>
              <a:defRPr/>
            </a:pPr>
            <a:endParaRPr lang="en-US" altLang="ko-KR" sz="1500" b="1" dirty="0">
              <a:solidFill>
                <a:srgbClr val="FFC000"/>
              </a:solidFill>
              <a:effectLst>
                <a:outerShdw blurRad="38100" dist="38100" dir="2700000" algn="tl">
                  <a:srgbClr val="000000"/>
                </a:outerShdw>
              </a:effectLst>
              <a:latin typeface="굴림" pitchFamily="50" charset="-127"/>
              <a:ea typeface="굴림" pitchFamily="50" charset="-127"/>
            </a:endParaRPr>
          </a:p>
          <a:p>
            <a:pPr>
              <a:defRPr/>
            </a:pPr>
            <a:r>
              <a:rPr lang="en-US" altLang="ko-KR" b="1" dirty="0">
                <a:solidFill>
                  <a:srgbClr val="FFC000"/>
                </a:solidFill>
                <a:latin typeface="굴림" pitchFamily="50" charset="-127"/>
                <a:ea typeface="굴림" pitchFamily="50" charset="-127"/>
              </a:rPr>
              <a:t>• The Reform was occasioned by the 1997 </a:t>
            </a:r>
            <a:r>
              <a:rPr lang="en-US" altLang="ko-KR" b="1" dirty="0" smtClean="0">
                <a:solidFill>
                  <a:srgbClr val="FFC000"/>
                </a:solidFill>
                <a:latin typeface="굴림" pitchFamily="50" charset="-127"/>
                <a:ea typeface="굴림" pitchFamily="50" charset="-127"/>
              </a:rPr>
              <a:t>Asian Crisis that hit the </a:t>
            </a:r>
          </a:p>
          <a:p>
            <a:pPr>
              <a:defRPr/>
            </a:pPr>
            <a:r>
              <a:rPr lang="en-US" altLang="ko-KR" b="1" dirty="0" smtClean="0">
                <a:solidFill>
                  <a:srgbClr val="FFC000"/>
                </a:solidFill>
                <a:latin typeface="굴림" pitchFamily="50" charset="-127"/>
                <a:ea typeface="굴림" pitchFamily="50" charset="-127"/>
              </a:rPr>
              <a:t>  Korean economy, and was implemented </a:t>
            </a:r>
            <a:r>
              <a:rPr lang="en-US" altLang="ko-KR" b="1" dirty="0">
                <a:solidFill>
                  <a:srgbClr val="FFC000"/>
                </a:solidFill>
                <a:latin typeface="굴림" pitchFamily="50" charset="-127"/>
                <a:ea typeface="굴림" pitchFamily="50" charset="-127"/>
              </a:rPr>
              <a:t>during </a:t>
            </a:r>
            <a:r>
              <a:rPr lang="en-US" altLang="ko-KR" b="1" dirty="0" smtClean="0">
                <a:solidFill>
                  <a:srgbClr val="FFC000"/>
                </a:solidFill>
                <a:latin typeface="굴림" pitchFamily="50" charset="-127"/>
                <a:ea typeface="굴림" pitchFamily="50" charset="-127"/>
              </a:rPr>
              <a:t>1997-98</a:t>
            </a:r>
            <a:r>
              <a:rPr lang="en-US" altLang="ko-KR" b="1" dirty="0">
                <a:solidFill>
                  <a:srgbClr val="FFC000"/>
                </a:solidFill>
                <a:latin typeface="굴림" pitchFamily="50" charset="-127"/>
                <a:ea typeface="굴림" pitchFamily="50" charset="-127"/>
              </a:rPr>
              <a:t>.</a:t>
            </a:r>
          </a:p>
          <a:p>
            <a:pPr>
              <a:defRPr/>
            </a:pPr>
            <a:endParaRPr lang="en-US" altLang="ko-KR" sz="500" dirty="0" smtClean="0">
              <a:solidFill>
                <a:srgbClr val="FFC000"/>
              </a:solidFill>
              <a:latin typeface="굴림" pitchFamily="50" charset="-127"/>
              <a:ea typeface="굴림" pitchFamily="50" charset="-127"/>
            </a:endParaRPr>
          </a:p>
          <a:p>
            <a:pPr>
              <a:defRPr/>
            </a:pPr>
            <a:r>
              <a:rPr lang="en-US" altLang="ko-KR" b="1" dirty="0" smtClean="0">
                <a:solidFill>
                  <a:srgbClr val="FFC000"/>
                </a:solidFill>
                <a:latin typeface="굴림" pitchFamily="50" charset="-127"/>
                <a:ea typeface="굴림" pitchFamily="50" charset="-127"/>
              </a:rPr>
              <a:t>• </a:t>
            </a:r>
            <a:r>
              <a:rPr lang="en-US" altLang="ko-KR" b="1" dirty="0">
                <a:solidFill>
                  <a:srgbClr val="FFC000"/>
                </a:solidFill>
                <a:latin typeface="굴림" pitchFamily="50" charset="-127"/>
                <a:ea typeface="굴림" pitchFamily="50" charset="-127"/>
              </a:rPr>
              <a:t>Changes in institutional structure </a:t>
            </a:r>
            <a:r>
              <a:rPr lang="en-US" altLang="ko-KR" b="1" dirty="0" smtClean="0">
                <a:solidFill>
                  <a:srgbClr val="FFC000"/>
                </a:solidFill>
                <a:latin typeface="굴림" pitchFamily="50" charset="-127"/>
                <a:ea typeface="굴림" pitchFamily="50" charset="-127"/>
              </a:rPr>
              <a:t>made by </a:t>
            </a:r>
            <a:r>
              <a:rPr lang="en-US" altLang="ko-KR" b="1" dirty="0">
                <a:solidFill>
                  <a:srgbClr val="FFC000"/>
                </a:solidFill>
                <a:latin typeface="굴림" pitchFamily="50" charset="-127"/>
                <a:ea typeface="굴림" pitchFamily="50" charset="-127"/>
              </a:rPr>
              <a:t>the </a:t>
            </a:r>
            <a:r>
              <a:rPr lang="en-US" altLang="ko-KR" b="1" dirty="0" smtClean="0">
                <a:solidFill>
                  <a:srgbClr val="FFC000"/>
                </a:solidFill>
                <a:latin typeface="굴림" pitchFamily="50" charset="-127"/>
                <a:ea typeface="굴림" pitchFamily="50" charset="-127"/>
              </a:rPr>
              <a:t>Reform </a:t>
            </a:r>
            <a:r>
              <a:rPr lang="en-US" altLang="ko-KR" sz="1800" dirty="0" smtClean="0">
                <a:latin typeface="굴림" pitchFamily="50" charset="-127"/>
                <a:ea typeface="굴림" pitchFamily="50" charset="-127"/>
              </a:rPr>
              <a:t>(Kim, </a:t>
            </a:r>
            <a:r>
              <a:rPr lang="en-US" altLang="ko-KR" sz="1800" i="1" dirty="0" smtClean="0">
                <a:latin typeface="굴림" pitchFamily="50" charset="-127"/>
                <a:ea typeface="굴림" pitchFamily="50" charset="-127"/>
              </a:rPr>
              <a:t>et al</a:t>
            </a:r>
            <a:r>
              <a:rPr lang="en-US" altLang="ko-KR" sz="1800" dirty="0" smtClean="0">
                <a:latin typeface="굴림" pitchFamily="50" charset="-127"/>
                <a:ea typeface="굴림" pitchFamily="50" charset="-127"/>
              </a:rPr>
              <a:t>. 2002)</a:t>
            </a:r>
            <a:endParaRPr lang="en-US" altLang="ko-KR" sz="1800" dirty="0">
              <a:latin typeface="굴림" pitchFamily="50" charset="-127"/>
              <a:ea typeface="굴림" pitchFamily="50" charset="-127"/>
            </a:endParaRPr>
          </a:p>
          <a:p>
            <a:pPr>
              <a:defRPr/>
            </a:pPr>
            <a:endParaRPr lang="en-US" altLang="ko-KR" sz="2200" b="1" dirty="0" smtClean="0">
              <a:solidFill>
                <a:srgbClr val="FFC000"/>
              </a:solidFill>
              <a:effectLst>
                <a:outerShdw blurRad="38100" dist="38100" dir="2700000" algn="tl">
                  <a:srgbClr val="000000"/>
                </a:outerShdw>
              </a:effectLst>
              <a:latin typeface="굴림" pitchFamily="50" charset="-127"/>
              <a:ea typeface="굴림" pitchFamily="50" charset="-127"/>
            </a:endParaRPr>
          </a:p>
          <a:p>
            <a:pPr>
              <a:defRPr/>
            </a:pPr>
            <a:r>
              <a:rPr lang="en-US" altLang="ko-KR" sz="2200" b="1" dirty="0" smtClean="0">
                <a:solidFill>
                  <a:srgbClr val="FFC000"/>
                </a:solidFill>
                <a:effectLst>
                  <a:outerShdw blurRad="38100" dist="38100" dir="2700000" algn="tl">
                    <a:srgbClr val="000000"/>
                  </a:outerShdw>
                </a:effectLst>
                <a:latin typeface="굴림" pitchFamily="50" charset="-127"/>
                <a:ea typeface="굴림" pitchFamily="50" charset="-127"/>
              </a:rPr>
              <a:t> </a:t>
            </a:r>
            <a:endParaRPr lang="en-US" altLang="ko-KR" sz="2200" b="1" dirty="0">
              <a:solidFill>
                <a:srgbClr val="FFC000"/>
              </a:solidFill>
              <a:effectLst>
                <a:outerShdw blurRad="38100" dist="38100" dir="2700000" algn="tl">
                  <a:srgbClr val="000000"/>
                </a:outerShdw>
              </a:effectLst>
              <a:latin typeface="굴림" pitchFamily="50" charset="-127"/>
              <a:ea typeface="굴림" pitchFamily="50" charset="-127"/>
            </a:endParaRPr>
          </a:p>
          <a:p>
            <a:pPr>
              <a:defRPr/>
            </a:pPr>
            <a:endParaRPr lang="en-US" altLang="ko-KR" sz="2200" b="1" dirty="0">
              <a:solidFill>
                <a:srgbClr val="FFC000"/>
              </a:solidFill>
              <a:effectLst>
                <a:outerShdw blurRad="38100" dist="38100" dir="2700000" algn="tl">
                  <a:srgbClr val="000000"/>
                </a:outerShdw>
              </a:effectLst>
              <a:latin typeface="굴림" pitchFamily="50" charset="-127"/>
              <a:ea typeface="굴림" pitchFamily="50" charset="-127"/>
            </a:endParaRPr>
          </a:p>
          <a:p>
            <a:pPr>
              <a:defRPr/>
            </a:pPr>
            <a:endParaRPr lang="en-US" altLang="ko-KR" sz="2200" b="1" dirty="0">
              <a:solidFill>
                <a:srgbClr val="FFC000"/>
              </a:solidFill>
              <a:effectLst>
                <a:outerShdw blurRad="38100" dist="38100" dir="2700000" algn="tl">
                  <a:srgbClr val="000000"/>
                </a:outerShdw>
              </a:effectLst>
              <a:latin typeface="굴림" pitchFamily="50" charset="-127"/>
              <a:ea typeface="굴림" pitchFamily="50" charset="-127"/>
            </a:endParaRPr>
          </a:p>
          <a:p>
            <a:pPr>
              <a:defRPr/>
            </a:pPr>
            <a:endParaRPr lang="en-US" altLang="ko-KR" sz="2200" b="1" dirty="0">
              <a:solidFill>
                <a:srgbClr val="FFC000"/>
              </a:solidFill>
              <a:effectLst>
                <a:outerShdw blurRad="38100" dist="38100" dir="2700000" algn="tl">
                  <a:srgbClr val="000000"/>
                </a:outerShdw>
              </a:effectLst>
              <a:latin typeface="굴림" pitchFamily="50" charset="-127"/>
              <a:ea typeface="굴림" pitchFamily="50" charset="-127"/>
            </a:endParaRPr>
          </a:p>
          <a:p>
            <a:pPr>
              <a:defRPr/>
            </a:pPr>
            <a:endParaRPr lang="en-US" altLang="ko-KR" sz="2200" b="1" dirty="0">
              <a:solidFill>
                <a:srgbClr val="FFC000"/>
              </a:solidFill>
              <a:effectLst>
                <a:outerShdw blurRad="38100" dist="38100" dir="2700000" algn="tl">
                  <a:srgbClr val="000000"/>
                </a:outerShdw>
              </a:effectLst>
              <a:latin typeface="굴림" pitchFamily="50" charset="-127"/>
              <a:ea typeface="굴림" pitchFamily="50" charset="-127"/>
            </a:endParaRPr>
          </a:p>
          <a:p>
            <a:pPr>
              <a:defRPr/>
            </a:pPr>
            <a:endParaRPr lang="en-US" altLang="ko-KR" sz="2200" b="1" dirty="0">
              <a:solidFill>
                <a:srgbClr val="FFC000"/>
              </a:solidFill>
              <a:effectLst>
                <a:outerShdw blurRad="38100" dist="38100" dir="2700000" algn="tl">
                  <a:srgbClr val="000000"/>
                </a:outerShdw>
              </a:effectLst>
              <a:latin typeface="굴림" pitchFamily="50" charset="-127"/>
              <a:ea typeface="굴림" pitchFamily="50" charset="-127"/>
            </a:endParaRPr>
          </a:p>
          <a:p>
            <a:pPr>
              <a:defRPr/>
            </a:pPr>
            <a:r>
              <a:rPr lang="en-US" altLang="ko-KR" dirty="0" smtClean="0">
                <a:solidFill>
                  <a:srgbClr val="FFFFFF"/>
                </a:solidFill>
                <a:latin typeface="굴림" pitchFamily="50" charset="-127"/>
                <a:ea typeface="굴림" pitchFamily="50" charset="-127"/>
              </a:rPr>
              <a:t> </a:t>
            </a:r>
            <a:r>
              <a:rPr lang="en-US" altLang="ko-KR" sz="1800" dirty="0">
                <a:solidFill>
                  <a:srgbClr val="FFFFFF"/>
                </a:solidFill>
                <a:latin typeface="굴림" pitchFamily="50" charset="-127"/>
                <a:ea typeface="굴림" pitchFamily="50" charset="-127"/>
              </a:rPr>
              <a:t>- FSC(Financial Supervisory Commission</a:t>
            </a:r>
            <a:r>
              <a:rPr lang="en-US" altLang="ko-KR" sz="1800" dirty="0" smtClean="0">
                <a:solidFill>
                  <a:srgbClr val="FFFFFF"/>
                </a:solidFill>
                <a:latin typeface="굴림" pitchFamily="50" charset="-127"/>
                <a:ea typeface="굴림" pitchFamily="50" charset="-127"/>
              </a:rPr>
              <a:t>); FSS(Financial </a:t>
            </a:r>
            <a:r>
              <a:rPr lang="en-US" altLang="ko-KR" sz="1800" dirty="0">
                <a:solidFill>
                  <a:srgbClr val="FFFFFF"/>
                </a:solidFill>
                <a:latin typeface="굴림" pitchFamily="50" charset="-127"/>
                <a:ea typeface="굴림" pitchFamily="50" charset="-127"/>
              </a:rPr>
              <a:t>Supervisory Service)</a:t>
            </a:r>
          </a:p>
          <a:p>
            <a:pPr>
              <a:defRPr/>
            </a:pPr>
            <a:r>
              <a:rPr lang="en-US" altLang="ko-KR" sz="1800" dirty="0">
                <a:solidFill>
                  <a:srgbClr val="FFFFFF"/>
                </a:solidFill>
                <a:latin typeface="굴림" pitchFamily="50" charset="-127"/>
                <a:ea typeface="굴림" pitchFamily="50" charset="-127"/>
              </a:rPr>
              <a:t> - BOK(Bank of Korea)</a:t>
            </a:r>
          </a:p>
          <a:p>
            <a:pPr>
              <a:defRPr/>
            </a:pPr>
            <a:r>
              <a:rPr lang="en-US" altLang="ko-KR" sz="1800" dirty="0">
                <a:solidFill>
                  <a:srgbClr val="FFFFFF"/>
                </a:solidFill>
                <a:latin typeface="굴림" pitchFamily="50" charset="-127"/>
                <a:ea typeface="굴림" pitchFamily="50" charset="-127"/>
              </a:rPr>
              <a:t> - KDIC(Korea Deposit Insurance Corporation)</a:t>
            </a:r>
          </a:p>
          <a:p>
            <a:pPr>
              <a:defRPr/>
            </a:pPr>
            <a:r>
              <a:rPr lang="en-US" altLang="ko-KR" sz="1800" dirty="0">
                <a:solidFill>
                  <a:srgbClr val="FFFFFF"/>
                </a:solidFill>
                <a:latin typeface="굴림" pitchFamily="50" charset="-127"/>
                <a:ea typeface="굴림" pitchFamily="50" charset="-127"/>
              </a:rPr>
              <a:t> - MOFE(Ministry of Finance and Economy)    </a:t>
            </a:r>
          </a:p>
          <a:p>
            <a:pPr>
              <a:defRPr/>
            </a:pPr>
            <a:endParaRPr lang="en-US" altLang="ko-KR" sz="1000" b="1" dirty="0">
              <a:solidFill>
                <a:srgbClr val="FFC000"/>
              </a:solidFill>
              <a:effectLst>
                <a:outerShdw blurRad="38100" dist="38100" dir="2700000" algn="tl">
                  <a:srgbClr val="000000"/>
                </a:outerShdw>
              </a:effectLst>
              <a:latin typeface="굴림" pitchFamily="50" charset="-127"/>
              <a:ea typeface="굴림" pitchFamily="50" charset="-127"/>
            </a:endParaRPr>
          </a:p>
          <a:p>
            <a:pPr>
              <a:defRPr/>
            </a:pPr>
            <a:r>
              <a:rPr lang="en-US" altLang="ko-KR" sz="2200" b="1" dirty="0">
                <a:solidFill>
                  <a:srgbClr val="FFC000"/>
                </a:solidFill>
                <a:effectLst>
                  <a:outerShdw blurRad="38100" dist="38100" dir="2700000" algn="tl">
                    <a:srgbClr val="000000"/>
                  </a:outerShdw>
                </a:effectLst>
                <a:latin typeface="굴림" pitchFamily="50" charset="-127"/>
                <a:ea typeface="굴림" pitchFamily="50" charset="-127"/>
              </a:rPr>
              <a:t> </a:t>
            </a:r>
            <a:endParaRPr lang="en-US" altLang="ko-KR" b="1" dirty="0">
              <a:effectLst>
                <a:outerShdw blurRad="38100" dist="38100" dir="2700000" algn="tl">
                  <a:srgbClr val="000000"/>
                </a:outerShdw>
              </a:effectLst>
              <a:latin typeface="굴림" pitchFamily="50" charset="-127"/>
              <a:ea typeface="굴림" pitchFamily="50" charset="-127"/>
            </a:endParaRPr>
          </a:p>
        </p:txBody>
      </p:sp>
      <p:sp>
        <p:nvSpPr>
          <p:cNvPr id="1434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395536" y="2852936"/>
            <a:ext cx="1150937" cy="2089150"/>
          </a:xfrm>
          <a:prstGeom prst="rect">
            <a:avLst/>
          </a:prstGeom>
          <a:gradFill>
            <a:gsLst>
              <a:gs pos="0">
                <a:srgbClr val="03D4A8"/>
              </a:gs>
              <a:gs pos="25000">
                <a:srgbClr val="21D6E0"/>
              </a:gs>
              <a:gs pos="75000">
                <a:srgbClr val="0087E6"/>
              </a:gs>
              <a:gs pos="100000">
                <a:srgbClr val="005CBF"/>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ko-KR" b="1" dirty="0">
                <a:solidFill>
                  <a:srgbClr val="000066"/>
                </a:solidFill>
              </a:rPr>
              <a:t>Reform</a:t>
            </a:r>
            <a:endParaRPr lang="ko-KR" altLang="en-US" b="1" dirty="0">
              <a:solidFill>
                <a:srgbClr val="000066"/>
              </a:solidFill>
            </a:endParaRPr>
          </a:p>
        </p:txBody>
      </p:sp>
      <p:sp>
        <p:nvSpPr>
          <p:cNvPr id="8" name="직사각형 7"/>
          <p:cNvSpPr/>
          <p:nvPr/>
        </p:nvSpPr>
        <p:spPr>
          <a:xfrm>
            <a:off x="1619672" y="2852936"/>
            <a:ext cx="6480720" cy="504825"/>
          </a:xfrm>
          <a:prstGeom prst="rect">
            <a:avLst/>
          </a:prstGeom>
          <a:gradFill>
            <a:gsLst>
              <a:gs pos="0">
                <a:srgbClr val="03D4A8"/>
              </a:gs>
              <a:gs pos="25000">
                <a:srgbClr val="21D6E0"/>
              </a:gs>
              <a:gs pos="75000">
                <a:srgbClr val="0087E6"/>
              </a:gs>
              <a:gs pos="100000">
                <a:srgbClr val="005CBF"/>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ko-KR" dirty="0" smtClean="0">
                <a:solidFill>
                  <a:srgbClr val="000066"/>
                </a:solidFill>
              </a:rPr>
              <a:t>Financial Supervision Integrated ⇒ </a:t>
            </a:r>
            <a:r>
              <a:rPr lang="en-US" altLang="ko-KR" dirty="0">
                <a:solidFill>
                  <a:srgbClr val="000066"/>
                </a:solidFill>
              </a:rPr>
              <a:t>FSC &amp; FSS</a:t>
            </a:r>
            <a:endParaRPr lang="ko-KR" altLang="en-US" dirty="0">
              <a:solidFill>
                <a:srgbClr val="000066"/>
              </a:solidFill>
            </a:endParaRPr>
          </a:p>
        </p:txBody>
      </p:sp>
      <p:sp>
        <p:nvSpPr>
          <p:cNvPr id="9" name="직사각형 8"/>
          <p:cNvSpPr/>
          <p:nvPr/>
        </p:nvSpPr>
        <p:spPr>
          <a:xfrm>
            <a:off x="1619672" y="3429000"/>
            <a:ext cx="6480720" cy="504825"/>
          </a:xfrm>
          <a:prstGeom prst="rect">
            <a:avLst/>
          </a:prstGeom>
          <a:gradFill>
            <a:gsLst>
              <a:gs pos="0">
                <a:srgbClr val="03D4A8"/>
              </a:gs>
              <a:gs pos="25000">
                <a:srgbClr val="21D6E0"/>
              </a:gs>
              <a:gs pos="75000">
                <a:srgbClr val="0087E6"/>
              </a:gs>
              <a:gs pos="100000">
                <a:srgbClr val="005CBF"/>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ko-KR" dirty="0" smtClean="0">
                <a:solidFill>
                  <a:srgbClr val="000066"/>
                </a:solidFill>
              </a:rPr>
              <a:t>Monetary </a:t>
            </a:r>
            <a:r>
              <a:rPr lang="en-US" altLang="ko-KR" dirty="0">
                <a:solidFill>
                  <a:srgbClr val="000066"/>
                </a:solidFill>
              </a:rPr>
              <a:t>Policy Independence </a:t>
            </a:r>
            <a:r>
              <a:rPr lang="en-US" altLang="ko-KR" dirty="0" smtClean="0">
                <a:solidFill>
                  <a:srgbClr val="000066"/>
                </a:solidFill>
              </a:rPr>
              <a:t>Enhanced ⇒ </a:t>
            </a:r>
            <a:r>
              <a:rPr lang="en-US" altLang="ko-KR" dirty="0">
                <a:solidFill>
                  <a:srgbClr val="000066"/>
                </a:solidFill>
              </a:rPr>
              <a:t>BOK </a:t>
            </a:r>
            <a:endParaRPr lang="ko-KR" altLang="en-US" dirty="0">
              <a:solidFill>
                <a:srgbClr val="000066"/>
              </a:solidFill>
            </a:endParaRPr>
          </a:p>
        </p:txBody>
      </p:sp>
      <p:sp>
        <p:nvSpPr>
          <p:cNvPr id="11" name="직사각형 10"/>
          <p:cNvSpPr/>
          <p:nvPr/>
        </p:nvSpPr>
        <p:spPr>
          <a:xfrm>
            <a:off x="1619672" y="4005064"/>
            <a:ext cx="6480720" cy="431800"/>
          </a:xfrm>
          <a:prstGeom prst="rect">
            <a:avLst/>
          </a:prstGeom>
          <a:gradFill>
            <a:gsLst>
              <a:gs pos="0">
                <a:srgbClr val="03D4A8"/>
              </a:gs>
              <a:gs pos="25000">
                <a:srgbClr val="21D6E0"/>
              </a:gs>
              <a:gs pos="75000">
                <a:srgbClr val="0087E6"/>
              </a:gs>
              <a:gs pos="100000">
                <a:srgbClr val="005CBF"/>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ko-KR" dirty="0" smtClean="0">
                <a:solidFill>
                  <a:srgbClr val="000066"/>
                </a:solidFill>
              </a:rPr>
              <a:t>Deposit </a:t>
            </a:r>
            <a:r>
              <a:rPr lang="en-US" altLang="ko-KR" dirty="0">
                <a:solidFill>
                  <a:srgbClr val="000066"/>
                </a:solidFill>
              </a:rPr>
              <a:t>Insurance </a:t>
            </a:r>
            <a:r>
              <a:rPr lang="en-US" altLang="ko-KR" dirty="0" smtClean="0">
                <a:solidFill>
                  <a:srgbClr val="000066"/>
                </a:solidFill>
              </a:rPr>
              <a:t>Unified ⇒ </a:t>
            </a:r>
            <a:r>
              <a:rPr lang="en-US" altLang="ko-KR" dirty="0">
                <a:solidFill>
                  <a:srgbClr val="000066"/>
                </a:solidFill>
              </a:rPr>
              <a:t>KDIC</a:t>
            </a:r>
            <a:endParaRPr lang="ko-KR" altLang="en-US" dirty="0">
              <a:solidFill>
                <a:srgbClr val="000066"/>
              </a:solidFill>
            </a:endParaRPr>
          </a:p>
        </p:txBody>
      </p:sp>
      <p:sp>
        <p:nvSpPr>
          <p:cNvPr id="12" name="직사각형 11"/>
          <p:cNvSpPr/>
          <p:nvPr/>
        </p:nvSpPr>
        <p:spPr>
          <a:xfrm>
            <a:off x="1619672" y="4509120"/>
            <a:ext cx="6480720" cy="431800"/>
          </a:xfrm>
          <a:prstGeom prst="rect">
            <a:avLst/>
          </a:prstGeom>
          <a:gradFill>
            <a:gsLst>
              <a:gs pos="0">
                <a:srgbClr val="03D4A8"/>
              </a:gs>
              <a:gs pos="25000">
                <a:srgbClr val="21D6E0"/>
              </a:gs>
              <a:gs pos="75000">
                <a:srgbClr val="0087E6"/>
              </a:gs>
              <a:gs pos="100000">
                <a:srgbClr val="005CBF"/>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ko-KR" sz="1700" dirty="0">
                <a:solidFill>
                  <a:srgbClr val="000066"/>
                </a:solidFill>
              </a:rPr>
              <a:t>Financial </a:t>
            </a:r>
            <a:r>
              <a:rPr lang="en-US" altLang="ko-KR" sz="1700" dirty="0" smtClean="0">
                <a:solidFill>
                  <a:srgbClr val="000066"/>
                </a:solidFill>
              </a:rPr>
              <a:t>Sector Development &amp; Policy Coordination </a:t>
            </a:r>
            <a:r>
              <a:rPr lang="en-US" altLang="ko-KR" sz="1700" dirty="0">
                <a:solidFill>
                  <a:srgbClr val="000066"/>
                </a:solidFill>
              </a:rPr>
              <a:t>⇒ MOFE </a:t>
            </a:r>
            <a:endParaRPr lang="ko-KR" altLang="en-US" sz="1700" dirty="0">
              <a:solidFill>
                <a:srgbClr val="000066"/>
              </a:solidFill>
            </a:endParaRPr>
          </a:p>
        </p:txBody>
      </p:sp>
      <p:sp>
        <p:nvSpPr>
          <p:cNvPr id="13" name="직사각형 12"/>
          <p:cNvSpPr/>
          <p:nvPr/>
        </p:nvSpPr>
        <p:spPr>
          <a:xfrm>
            <a:off x="251520" y="1052736"/>
            <a:ext cx="3240360"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8D459DF7-9D34-44B1-BC41-31B599045A03}" type="slidenum">
              <a:rPr lang="en-US" altLang="ko-KR"/>
              <a:pPr>
                <a:defRPr/>
              </a:pPr>
              <a:t>11</a:t>
            </a:fld>
            <a:endParaRPr lang="en-US" altLang="ko-KR" dirty="0"/>
          </a:p>
        </p:txBody>
      </p:sp>
      <p:sp>
        <p:nvSpPr>
          <p:cNvPr id="267266" name="Rectangle 2"/>
          <p:cNvSpPr>
            <a:spLocks noChangeArrowheads="1"/>
          </p:cNvSpPr>
          <p:nvPr/>
        </p:nvSpPr>
        <p:spPr bwMode="auto">
          <a:xfrm>
            <a:off x="144016" y="620688"/>
            <a:ext cx="8748464" cy="5760045"/>
          </a:xfrm>
          <a:prstGeom prst="rect">
            <a:avLst/>
          </a:prstGeom>
          <a:noFill/>
          <a:ln w="9525">
            <a:noFill/>
            <a:miter lim="800000"/>
            <a:headEnd/>
            <a:tailEnd/>
          </a:ln>
          <a:effectLst/>
        </p:spPr>
        <p:txBody>
          <a:bodyPr/>
          <a:lstStyle/>
          <a:p>
            <a:pPr>
              <a:defRPr/>
            </a:pPr>
            <a:r>
              <a:rPr lang="en-US" altLang="ko-KR" sz="3200" b="1" dirty="0">
                <a:solidFill>
                  <a:schemeClr val="accent2"/>
                </a:solidFill>
                <a:latin typeface="굴림" pitchFamily="50" charset="-127"/>
                <a:ea typeface="굴림" pitchFamily="50" charset="-127"/>
              </a:rPr>
              <a:t>Cont... </a:t>
            </a:r>
          </a:p>
          <a:p>
            <a:pPr>
              <a:defRPr/>
            </a:pPr>
            <a:endParaRPr lang="en-US" altLang="ko-KR" sz="1000" b="1" dirty="0">
              <a:solidFill>
                <a:srgbClr val="FFC000"/>
              </a:solidFill>
              <a:effectLst>
                <a:outerShdw blurRad="38100" dist="38100" dir="2700000" algn="tl">
                  <a:srgbClr val="000000"/>
                </a:outerShdw>
              </a:effectLst>
              <a:latin typeface="굴림" pitchFamily="50" charset="-127"/>
              <a:ea typeface="굴림" pitchFamily="50" charset="-127"/>
            </a:endParaRPr>
          </a:p>
          <a:p>
            <a:pPr>
              <a:defRPr/>
            </a:pPr>
            <a:r>
              <a:rPr lang="en-US" altLang="ko-KR" sz="2400" b="1" dirty="0">
                <a:solidFill>
                  <a:srgbClr val="FFC000"/>
                </a:solidFill>
                <a:latin typeface="굴림" pitchFamily="50" charset="-127"/>
                <a:ea typeface="굴림" pitchFamily="50" charset="-127"/>
              </a:rPr>
              <a:t>• The reform focused</a:t>
            </a:r>
            <a:r>
              <a:rPr lang="ko-KR" altLang="en-US" sz="2400" b="1" dirty="0">
                <a:solidFill>
                  <a:srgbClr val="FFC000"/>
                </a:solidFill>
                <a:latin typeface="굴림" pitchFamily="50" charset="-127"/>
                <a:ea typeface="굴림" pitchFamily="50" charset="-127"/>
              </a:rPr>
              <a:t> </a:t>
            </a:r>
            <a:r>
              <a:rPr lang="en-US" altLang="ko-KR" sz="2400" b="1" dirty="0">
                <a:solidFill>
                  <a:srgbClr val="FFC000"/>
                </a:solidFill>
                <a:latin typeface="굴림" pitchFamily="50" charset="-127"/>
                <a:ea typeface="굴림" pitchFamily="50" charset="-127"/>
              </a:rPr>
              <a:t>on improving </a:t>
            </a:r>
            <a:r>
              <a:rPr lang="en-US" altLang="ko-KR" sz="2400" b="1" dirty="0" smtClean="0">
                <a:solidFill>
                  <a:srgbClr val="FFC000"/>
                </a:solidFill>
                <a:latin typeface="굴림" pitchFamily="50" charset="-127"/>
                <a:ea typeface="굴림" pitchFamily="50" charset="-127"/>
              </a:rPr>
              <a:t>regulatory governance </a:t>
            </a:r>
          </a:p>
          <a:p>
            <a:pPr>
              <a:defRPr/>
            </a:pPr>
            <a:r>
              <a:rPr lang="en-US" altLang="ko-KR" sz="2400" b="1" dirty="0" smtClean="0">
                <a:solidFill>
                  <a:srgbClr val="FFC000"/>
                </a:solidFill>
                <a:latin typeface="굴림" pitchFamily="50" charset="-127"/>
                <a:ea typeface="굴림" pitchFamily="50" charset="-127"/>
              </a:rPr>
              <a:t>  of </a:t>
            </a:r>
            <a:r>
              <a:rPr lang="en-US" altLang="ko-KR" sz="2400" b="1" dirty="0">
                <a:solidFill>
                  <a:srgbClr val="FFC000"/>
                </a:solidFill>
                <a:latin typeface="굴림" pitchFamily="50" charset="-127"/>
                <a:ea typeface="굴림" pitchFamily="50" charset="-127"/>
              </a:rPr>
              <a:t>the financial</a:t>
            </a:r>
            <a:r>
              <a:rPr lang="ko-KR" altLang="en-US" sz="2400" b="1" dirty="0">
                <a:solidFill>
                  <a:srgbClr val="FFC000"/>
                </a:solidFill>
                <a:latin typeface="굴림" pitchFamily="50" charset="-127"/>
                <a:ea typeface="굴림" pitchFamily="50" charset="-127"/>
              </a:rPr>
              <a:t> </a:t>
            </a:r>
            <a:r>
              <a:rPr lang="en-US" altLang="ko-KR" sz="2400" b="1" dirty="0" smtClean="0">
                <a:solidFill>
                  <a:srgbClr val="FFC000"/>
                </a:solidFill>
                <a:latin typeface="굴림" pitchFamily="50" charset="-127"/>
                <a:ea typeface="굴림" pitchFamily="50" charset="-127"/>
              </a:rPr>
              <a:t>system.</a:t>
            </a:r>
            <a:endParaRPr lang="en-US" altLang="ko-KR" sz="2400" b="1" dirty="0">
              <a:solidFill>
                <a:srgbClr val="FFC000"/>
              </a:solidFill>
              <a:latin typeface="굴림" pitchFamily="50" charset="-127"/>
              <a:ea typeface="굴림" pitchFamily="50" charset="-127"/>
            </a:endParaRPr>
          </a:p>
          <a:p>
            <a:pPr>
              <a:defRPr/>
            </a:pPr>
            <a:endParaRPr lang="en-US" altLang="ko-KR" sz="1000" dirty="0">
              <a:effectLst>
                <a:outerShdw blurRad="38100" dist="38100" dir="2700000" algn="tl">
                  <a:srgbClr val="000000"/>
                </a:outerShdw>
              </a:effectLst>
              <a:latin typeface="굴림" pitchFamily="50" charset="-127"/>
              <a:ea typeface="굴림" pitchFamily="50" charset="-127"/>
            </a:endParaRPr>
          </a:p>
          <a:p>
            <a:pPr>
              <a:defRPr/>
            </a:pPr>
            <a:r>
              <a:rPr lang="en-US" altLang="ko-KR" dirty="0">
                <a:latin typeface="굴림" pitchFamily="50" charset="-127"/>
                <a:ea typeface="굴림" pitchFamily="50" charset="-127"/>
              </a:rPr>
              <a:t> - The consensus occasioned by the 1997 Financial Crisis was that  </a:t>
            </a:r>
          </a:p>
          <a:p>
            <a:pPr>
              <a:defRPr/>
            </a:pPr>
            <a:r>
              <a:rPr lang="en-US" altLang="ko-KR" dirty="0">
                <a:latin typeface="굴림" pitchFamily="50" charset="-127"/>
                <a:ea typeface="굴림" pitchFamily="50" charset="-127"/>
              </a:rPr>
              <a:t>    “the checks and balances concerning MOFE … within the </a:t>
            </a:r>
          </a:p>
          <a:p>
            <a:pPr>
              <a:defRPr/>
            </a:pPr>
            <a:r>
              <a:rPr lang="en-US" altLang="ko-KR" dirty="0">
                <a:latin typeface="굴림" pitchFamily="50" charset="-127"/>
                <a:ea typeface="굴림" pitchFamily="50" charset="-127"/>
              </a:rPr>
              <a:t>    Government, were inadequate” </a:t>
            </a:r>
            <a:r>
              <a:rPr lang="en-US" altLang="ko-KR" sz="1800" dirty="0">
                <a:latin typeface="굴림" pitchFamily="50" charset="-127"/>
                <a:ea typeface="굴림" pitchFamily="50" charset="-127"/>
              </a:rPr>
              <a:t>(MOFE </a:t>
            </a:r>
            <a:r>
              <a:rPr lang="en-US" altLang="ko-KR" sz="1800" dirty="0" smtClean="0">
                <a:latin typeface="굴림" pitchFamily="50" charset="-127"/>
                <a:ea typeface="굴림" pitchFamily="50" charset="-127"/>
              </a:rPr>
              <a:t>2002).</a:t>
            </a:r>
            <a:endParaRPr lang="en-US" altLang="ko-KR" sz="1800" dirty="0">
              <a:latin typeface="굴림" pitchFamily="50" charset="-127"/>
              <a:ea typeface="굴림" pitchFamily="50" charset="-127"/>
            </a:endParaRPr>
          </a:p>
          <a:p>
            <a:pPr>
              <a:defRPr/>
            </a:pPr>
            <a:endParaRPr lang="en-US" altLang="ko-KR" sz="1000" dirty="0">
              <a:latin typeface="굴림" pitchFamily="50" charset="-127"/>
              <a:ea typeface="굴림" pitchFamily="50" charset="-127"/>
            </a:endParaRPr>
          </a:p>
          <a:p>
            <a:pPr>
              <a:defRPr/>
            </a:pPr>
            <a:r>
              <a:rPr lang="en-US" altLang="ko-KR" dirty="0">
                <a:latin typeface="굴림" pitchFamily="50" charset="-127"/>
                <a:ea typeface="굴림" pitchFamily="50" charset="-127"/>
              </a:rPr>
              <a:t> - Based on the consensus, MOFE was reorganized during the </a:t>
            </a:r>
          </a:p>
          <a:p>
            <a:pPr>
              <a:defRPr/>
            </a:pPr>
            <a:r>
              <a:rPr lang="en-US" altLang="ko-KR" dirty="0">
                <a:latin typeface="굴림" pitchFamily="50" charset="-127"/>
                <a:ea typeface="굴림" pitchFamily="50" charset="-127"/>
              </a:rPr>
              <a:t>    reform such that </a:t>
            </a:r>
            <a:r>
              <a:rPr lang="en-US" altLang="ko-KR" dirty="0" smtClean="0">
                <a:latin typeface="굴림" pitchFamily="50" charset="-127"/>
                <a:ea typeface="굴림" pitchFamily="50" charset="-127"/>
              </a:rPr>
              <a:t>its tasks relating to monetary policy and financial </a:t>
            </a:r>
          </a:p>
          <a:p>
            <a:pPr>
              <a:defRPr/>
            </a:pPr>
            <a:r>
              <a:rPr lang="en-US" altLang="ko-KR" dirty="0" smtClean="0">
                <a:latin typeface="굴림" pitchFamily="50" charset="-127"/>
                <a:ea typeface="굴림" pitchFamily="50" charset="-127"/>
              </a:rPr>
              <a:t>    supervision were separated from </a:t>
            </a:r>
            <a:r>
              <a:rPr lang="en-US" altLang="ko-KR" dirty="0">
                <a:latin typeface="굴림" pitchFamily="50" charset="-127"/>
                <a:ea typeface="굴림" pitchFamily="50" charset="-127"/>
              </a:rPr>
              <a:t>it and </a:t>
            </a:r>
            <a:r>
              <a:rPr lang="en-US" altLang="ko-KR" dirty="0" smtClean="0">
                <a:latin typeface="굴림" pitchFamily="50" charset="-127"/>
                <a:ea typeface="굴림" pitchFamily="50" charset="-127"/>
              </a:rPr>
              <a:t>transferred instead </a:t>
            </a:r>
            <a:r>
              <a:rPr lang="en-US" altLang="ko-KR" dirty="0">
                <a:latin typeface="굴림" pitchFamily="50" charset="-127"/>
                <a:ea typeface="굴림" pitchFamily="50" charset="-127"/>
              </a:rPr>
              <a:t>to </a:t>
            </a:r>
            <a:r>
              <a:rPr lang="en-US" altLang="ko-KR" dirty="0" smtClean="0">
                <a:latin typeface="굴림" pitchFamily="50" charset="-127"/>
                <a:ea typeface="굴림" pitchFamily="50" charset="-127"/>
              </a:rPr>
              <a:t>BOK </a:t>
            </a:r>
          </a:p>
          <a:p>
            <a:pPr>
              <a:defRPr/>
            </a:pPr>
            <a:r>
              <a:rPr lang="en-US" altLang="ko-KR" dirty="0" smtClean="0">
                <a:latin typeface="굴림" pitchFamily="50" charset="-127"/>
                <a:ea typeface="굴림" pitchFamily="50" charset="-127"/>
              </a:rPr>
              <a:t>    and FSC, respectively, and that it ended up </a:t>
            </a:r>
            <a:r>
              <a:rPr lang="en-US" altLang="ko-KR" dirty="0" smtClean="0">
                <a:solidFill>
                  <a:srgbClr val="FFFFFF"/>
                </a:solidFill>
                <a:latin typeface="굴림" pitchFamily="50" charset="-127"/>
                <a:ea typeface="굴림" pitchFamily="50" charset="-127"/>
              </a:rPr>
              <a:t>with financial sector </a:t>
            </a:r>
          </a:p>
          <a:p>
            <a:pPr>
              <a:defRPr/>
            </a:pPr>
            <a:r>
              <a:rPr lang="en-US" altLang="ko-KR" dirty="0" smtClean="0">
                <a:solidFill>
                  <a:srgbClr val="FFFFFF"/>
                </a:solidFill>
                <a:latin typeface="굴림" pitchFamily="50" charset="-127"/>
                <a:ea typeface="굴림" pitchFamily="50" charset="-127"/>
              </a:rPr>
              <a:t>    development and policy coordination tasks as far as the financial </a:t>
            </a:r>
          </a:p>
          <a:p>
            <a:pPr>
              <a:defRPr/>
            </a:pPr>
            <a:r>
              <a:rPr lang="en-US" altLang="ko-KR" dirty="0" smtClean="0">
                <a:solidFill>
                  <a:srgbClr val="FFFFFF"/>
                </a:solidFill>
                <a:latin typeface="굴림" pitchFamily="50" charset="-127"/>
                <a:ea typeface="굴림" pitchFamily="50" charset="-127"/>
              </a:rPr>
              <a:t>    system was concerned.</a:t>
            </a:r>
            <a:endParaRPr lang="en-US" altLang="ko-KR" dirty="0">
              <a:latin typeface="굴림" pitchFamily="50" charset="-127"/>
              <a:ea typeface="굴림" pitchFamily="50" charset="-127"/>
            </a:endParaRPr>
          </a:p>
          <a:p>
            <a:pPr>
              <a:defRPr/>
            </a:pPr>
            <a:endParaRPr lang="en-US" altLang="ko-KR" sz="1000" b="1" dirty="0">
              <a:latin typeface="굴림" pitchFamily="50" charset="-127"/>
              <a:ea typeface="굴림" pitchFamily="50" charset="-127"/>
            </a:endParaRPr>
          </a:p>
          <a:p>
            <a:pPr>
              <a:defRPr/>
            </a:pPr>
            <a:r>
              <a:rPr lang="en-US" altLang="ko-KR" dirty="0">
                <a:solidFill>
                  <a:srgbClr val="FFFFFF"/>
                </a:solidFill>
                <a:latin typeface="굴림" pitchFamily="50" charset="-127"/>
                <a:ea typeface="굴림" pitchFamily="50" charset="-127"/>
              </a:rPr>
              <a:t> </a:t>
            </a:r>
            <a:r>
              <a:rPr lang="en-US" altLang="ko-KR" dirty="0" smtClean="0">
                <a:solidFill>
                  <a:srgbClr val="FFFFFF"/>
                </a:solidFill>
                <a:latin typeface="굴림" pitchFamily="50" charset="-127"/>
                <a:ea typeface="굴림" pitchFamily="50" charset="-127"/>
              </a:rPr>
              <a:t>- The reformed financial system was supposed to operate on the </a:t>
            </a:r>
          </a:p>
          <a:p>
            <a:pPr>
              <a:defRPr/>
            </a:pPr>
            <a:r>
              <a:rPr lang="en-US" altLang="ko-KR" dirty="0" smtClean="0">
                <a:solidFill>
                  <a:srgbClr val="FFFFFF"/>
                </a:solidFill>
                <a:latin typeface="굴림" pitchFamily="50" charset="-127"/>
                <a:ea typeface="굴림" pitchFamily="50" charset="-127"/>
              </a:rPr>
              <a:t>    basis of </a:t>
            </a:r>
            <a:r>
              <a:rPr lang="en-US" altLang="ko-KR" dirty="0">
                <a:solidFill>
                  <a:srgbClr val="FFFFFF"/>
                </a:solidFill>
                <a:latin typeface="굴림" pitchFamily="50" charset="-127"/>
                <a:ea typeface="굴림" pitchFamily="50" charset="-127"/>
              </a:rPr>
              <a:t>the institutional division of labor between the financial </a:t>
            </a:r>
          </a:p>
          <a:p>
            <a:pPr>
              <a:defRPr/>
            </a:pPr>
            <a:r>
              <a:rPr lang="en-US" altLang="ko-KR" dirty="0">
                <a:solidFill>
                  <a:srgbClr val="FFFFFF"/>
                </a:solidFill>
                <a:latin typeface="굴림" pitchFamily="50" charset="-127"/>
                <a:ea typeface="굴림" pitchFamily="50" charset="-127"/>
              </a:rPr>
              <a:t>    </a:t>
            </a:r>
            <a:r>
              <a:rPr lang="en-US" altLang="ko-KR" dirty="0" smtClean="0">
                <a:solidFill>
                  <a:srgbClr val="FFFFFF"/>
                </a:solidFill>
                <a:latin typeface="굴림" pitchFamily="50" charset="-127"/>
                <a:ea typeface="굴림" pitchFamily="50" charset="-127"/>
              </a:rPr>
              <a:t>authorities </a:t>
            </a:r>
            <a:r>
              <a:rPr lang="en-US" altLang="ko-KR" sz="1800" dirty="0" smtClean="0">
                <a:solidFill>
                  <a:srgbClr val="FFFFFF"/>
                </a:solidFill>
                <a:latin typeface="굴림" pitchFamily="50" charset="-127"/>
                <a:ea typeface="굴림" pitchFamily="50" charset="-127"/>
              </a:rPr>
              <a:t>(Kim 2004b).</a:t>
            </a:r>
            <a:endParaRPr lang="en-US" altLang="ko-KR" sz="1800" dirty="0">
              <a:solidFill>
                <a:srgbClr val="FFFFFF"/>
              </a:solidFill>
              <a:latin typeface="굴림" pitchFamily="50" charset="-127"/>
              <a:ea typeface="굴림" pitchFamily="50" charset="-127"/>
            </a:endParaRPr>
          </a:p>
          <a:p>
            <a:pPr>
              <a:defRPr/>
            </a:pPr>
            <a:r>
              <a:rPr lang="en-US" altLang="ko-KR" sz="2200" b="1" dirty="0">
                <a:solidFill>
                  <a:srgbClr val="FFC000"/>
                </a:solidFill>
                <a:latin typeface="굴림" pitchFamily="50" charset="-127"/>
                <a:ea typeface="굴림" pitchFamily="50" charset="-127"/>
              </a:rPr>
              <a:t> </a:t>
            </a:r>
            <a:endParaRPr lang="en-US" altLang="ko-KR" b="1" dirty="0">
              <a:latin typeface="굴림" pitchFamily="50" charset="-127"/>
              <a:ea typeface="굴림" pitchFamily="50" charset="-127"/>
            </a:endParaRPr>
          </a:p>
        </p:txBody>
      </p:sp>
      <p:sp>
        <p:nvSpPr>
          <p:cNvPr id="1536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12</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endParaRPr lang="en-US" altLang="ko-KR" sz="500" b="1" dirty="0" smtClean="0">
              <a:solidFill>
                <a:schemeClr val="accent1"/>
              </a:solidFill>
              <a:latin typeface="굴림" pitchFamily="50" charset="-127"/>
              <a:ea typeface="굴림" pitchFamily="50" charset="-127"/>
            </a:endParaRPr>
          </a:p>
          <a:p>
            <a:pPr>
              <a:defRPr/>
            </a:pPr>
            <a:r>
              <a:rPr lang="en-US" altLang="ko-KR" sz="2800" b="1" dirty="0" smtClean="0">
                <a:solidFill>
                  <a:schemeClr val="accent1"/>
                </a:solidFill>
                <a:latin typeface="굴림" pitchFamily="50" charset="-127"/>
                <a:ea typeface="굴림" pitchFamily="50" charset="-127"/>
              </a:rPr>
              <a:t> </a:t>
            </a:r>
            <a:r>
              <a:rPr lang="en-US" altLang="ko-KR" sz="2400" b="1" dirty="0" smtClean="0">
                <a:latin typeface="굴림" pitchFamily="50" charset="-127"/>
                <a:ea typeface="굴림" pitchFamily="50" charset="-127"/>
              </a:rPr>
              <a:t>The Fatal Flaw Imbedded in the Reformed System </a:t>
            </a:r>
            <a:endParaRPr lang="en-US" altLang="ko-KR" sz="2400" b="1" dirty="0">
              <a:latin typeface="굴림" pitchFamily="50" charset="-127"/>
              <a:ea typeface="굴림" pitchFamily="50" charset="-127"/>
            </a:endParaRPr>
          </a:p>
          <a:p>
            <a:pPr>
              <a:defRPr/>
            </a:pPr>
            <a:endParaRPr lang="en-US" altLang="ko-KR" sz="1000" b="1" dirty="0">
              <a:solidFill>
                <a:srgbClr val="FFC000"/>
              </a:solidFill>
              <a:latin typeface="굴림" pitchFamily="50" charset="-127"/>
              <a:ea typeface="굴림" pitchFamily="50" charset="-127"/>
            </a:endParaRPr>
          </a:p>
          <a:p>
            <a:pPr>
              <a:defRPr/>
            </a:pPr>
            <a:endParaRPr lang="en-US" altLang="ko-KR" sz="500" b="1" dirty="0" smtClean="0">
              <a:solidFill>
                <a:srgbClr val="FFC000"/>
              </a:solidFill>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The dual structure of the supervisor proved flawed</a:t>
            </a:r>
            <a:r>
              <a:rPr lang="en-US" altLang="ko-KR" sz="1600" dirty="0" smtClean="0">
                <a:latin typeface="굴림" pitchFamily="50" charset="-127"/>
                <a:ea typeface="굴림" pitchFamily="50" charset="-127"/>
              </a:rPr>
              <a:t>(Kim and Lee 2006)</a:t>
            </a:r>
            <a:r>
              <a:rPr lang="en-US" altLang="ko-KR" sz="1600" dirty="0" smtClean="0">
                <a:solidFill>
                  <a:srgbClr val="FFC000"/>
                </a:solidFill>
                <a:latin typeface="굴림" pitchFamily="50" charset="-127"/>
                <a:ea typeface="굴림" pitchFamily="50" charset="-127"/>
              </a:rPr>
              <a:t>.</a:t>
            </a:r>
          </a:p>
          <a:p>
            <a:pPr>
              <a:defRPr/>
            </a:pPr>
            <a:endParaRPr lang="en-US" altLang="ko-KR" sz="300" b="1" dirty="0" smtClean="0">
              <a:solidFill>
                <a:srgbClr val="FFC000"/>
              </a:solidFill>
              <a:latin typeface="굴림" pitchFamily="50" charset="-127"/>
              <a:ea typeface="굴림" pitchFamily="50" charset="-127"/>
            </a:endParaRPr>
          </a:p>
          <a:p>
            <a:pPr>
              <a:defRPr/>
            </a:pPr>
            <a:endParaRPr lang="en-US" altLang="ko-KR" sz="300" b="1" dirty="0" smtClean="0">
              <a:solidFill>
                <a:srgbClr val="FFC000"/>
              </a:solidFill>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a:t>
            </a:r>
            <a:r>
              <a:rPr lang="en-US" altLang="ko-KR" dirty="0">
                <a:latin typeface="굴림" pitchFamily="50" charset="-127"/>
                <a:ea typeface="굴림" pitchFamily="50" charset="-127"/>
              </a:rPr>
              <a:t>- </a:t>
            </a:r>
            <a:r>
              <a:rPr lang="en-US" altLang="ko-KR" dirty="0" smtClean="0">
                <a:latin typeface="굴림" pitchFamily="50" charset="-127"/>
                <a:ea typeface="굴림" pitchFamily="50" charset="-127"/>
              </a:rPr>
              <a:t>The supervisory authorities consisted of FSC and FSS. </a:t>
            </a:r>
            <a:endParaRPr lang="en-US" altLang="ko-KR" dirty="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a:t>
            </a:r>
            <a:r>
              <a:rPr lang="en-US" altLang="ko-KR" dirty="0">
                <a:latin typeface="굴림" pitchFamily="50" charset="-127"/>
                <a:ea typeface="굴림" pitchFamily="50" charset="-127"/>
              </a:rPr>
              <a:t>- FSC was the integrated supervisory state </a:t>
            </a:r>
            <a:r>
              <a:rPr lang="en-US" altLang="ko-KR" dirty="0" smtClean="0">
                <a:latin typeface="굴림" pitchFamily="50" charset="-127"/>
                <a:ea typeface="굴림" pitchFamily="50" charset="-127"/>
              </a:rPr>
              <a:t>agency, being </a:t>
            </a:r>
            <a:r>
              <a:rPr lang="en-US" altLang="ko-KR" dirty="0">
                <a:latin typeface="굴림" pitchFamily="50" charset="-127"/>
                <a:ea typeface="굴림" pitchFamily="50" charset="-127"/>
              </a:rPr>
              <a:t>responsible </a:t>
            </a:r>
            <a:endParaRPr lang="en-US" altLang="ko-KR" dirty="0" smtClean="0">
              <a:latin typeface="굴림" pitchFamily="50" charset="-127"/>
              <a:ea typeface="굴림" pitchFamily="50" charset="-127"/>
            </a:endParaRPr>
          </a:p>
          <a:p>
            <a:pPr>
              <a:defRPr/>
            </a:pPr>
            <a:r>
              <a:rPr lang="en-US" altLang="ko-KR" dirty="0">
                <a:latin typeface="굴림" pitchFamily="50" charset="-127"/>
                <a:ea typeface="굴림" pitchFamily="50" charset="-127"/>
              </a:rPr>
              <a:t> </a:t>
            </a:r>
            <a:r>
              <a:rPr lang="en-US" altLang="ko-KR" dirty="0" smtClean="0">
                <a:latin typeface="굴림" pitchFamily="50" charset="-127"/>
                <a:ea typeface="굴림" pitchFamily="50" charset="-127"/>
              </a:rPr>
              <a:t>   for </a:t>
            </a:r>
            <a:r>
              <a:rPr lang="en-US" altLang="ko-KR" dirty="0">
                <a:latin typeface="굴림" pitchFamily="50" charset="-127"/>
                <a:ea typeface="굴림" pitchFamily="50" charset="-127"/>
              </a:rPr>
              <a:t>all </a:t>
            </a:r>
            <a:r>
              <a:rPr lang="en-US" altLang="ko-KR" dirty="0" smtClean="0">
                <a:latin typeface="굴림" pitchFamily="50" charset="-127"/>
                <a:ea typeface="굴림" pitchFamily="50" charset="-127"/>
              </a:rPr>
              <a:t>the financial </a:t>
            </a:r>
            <a:r>
              <a:rPr lang="en-US" altLang="ko-KR" dirty="0">
                <a:latin typeface="굴림" pitchFamily="50" charset="-127"/>
                <a:ea typeface="굴림" pitchFamily="50" charset="-127"/>
              </a:rPr>
              <a:t>institutions and </a:t>
            </a:r>
            <a:r>
              <a:rPr lang="en-US" altLang="ko-KR" dirty="0" smtClean="0">
                <a:latin typeface="굴림" pitchFamily="50" charset="-127"/>
                <a:ea typeface="굴림" pitchFamily="50" charset="-127"/>
              </a:rPr>
              <a:t>the markets</a:t>
            </a:r>
            <a:r>
              <a:rPr lang="en-US" altLang="ko-KR" dirty="0">
                <a:latin typeface="굴림" pitchFamily="50" charset="-127"/>
                <a:ea typeface="굴림" pitchFamily="50" charset="-127"/>
              </a:rPr>
              <a:t>. </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FSC was created, organizationally under the Office of the Prime </a:t>
            </a:r>
          </a:p>
          <a:p>
            <a:pPr>
              <a:defRPr/>
            </a:pPr>
            <a:r>
              <a:rPr lang="en-US" altLang="ko-KR" dirty="0" smtClean="0">
                <a:latin typeface="굴림" pitchFamily="50" charset="-127"/>
                <a:ea typeface="굴림" pitchFamily="50" charset="-127"/>
              </a:rPr>
              <a:t>    Minister, as a 9-member administrative committee to be supported </a:t>
            </a:r>
          </a:p>
          <a:p>
            <a:pPr>
              <a:defRPr/>
            </a:pPr>
            <a:r>
              <a:rPr lang="en-US" altLang="ko-KR" dirty="0" smtClean="0">
                <a:latin typeface="굴림" pitchFamily="50" charset="-127"/>
                <a:ea typeface="굴림" pitchFamily="50" charset="-127"/>
              </a:rPr>
              <a:t>    administratively </a:t>
            </a:r>
            <a:r>
              <a:rPr lang="en-US" altLang="ko-KR" dirty="0">
                <a:latin typeface="굴림" pitchFamily="50" charset="-127"/>
                <a:ea typeface="굴림" pitchFamily="50" charset="-127"/>
              </a:rPr>
              <a:t>by a </a:t>
            </a:r>
            <a:r>
              <a:rPr lang="en-US" altLang="ko-KR" dirty="0" smtClean="0">
                <a:latin typeface="굴림" pitchFamily="50" charset="-127"/>
                <a:ea typeface="굴림" pitchFamily="50" charset="-127"/>
              </a:rPr>
              <a:t>non-supervisory unit </a:t>
            </a:r>
            <a:r>
              <a:rPr lang="en-US" altLang="ko-KR" dirty="0">
                <a:latin typeface="굴림" pitchFamily="50" charset="-127"/>
                <a:ea typeface="굴림" pitchFamily="50" charset="-127"/>
              </a:rPr>
              <a:t>of government </a:t>
            </a:r>
            <a:r>
              <a:rPr lang="en-US" altLang="ko-KR" dirty="0" smtClean="0">
                <a:latin typeface="굴림" pitchFamily="50" charset="-127"/>
                <a:ea typeface="굴림" pitchFamily="50" charset="-127"/>
              </a:rPr>
              <a:t>officials.</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FSS, a private firm with a special legal entity, was an executive arm. </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The dual structure turned out to be the weak spot: The non-</a:t>
            </a:r>
          </a:p>
          <a:p>
            <a:pPr>
              <a:defRPr/>
            </a:pPr>
            <a:r>
              <a:rPr lang="en-US" altLang="ko-KR" dirty="0" smtClean="0">
                <a:latin typeface="굴림" pitchFamily="50" charset="-127"/>
                <a:ea typeface="굴림" pitchFamily="50" charset="-127"/>
              </a:rPr>
              <a:t>    supervisory unit of government officials was later expanded in both</a:t>
            </a:r>
            <a:r>
              <a:rPr lang="ko-KR" altLang="en-US" dirty="0" smtClean="0">
                <a:latin typeface="굴림" pitchFamily="50" charset="-127"/>
                <a:ea typeface="굴림" pitchFamily="50" charset="-127"/>
              </a:rPr>
              <a:t> </a:t>
            </a:r>
            <a:endParaRPr lang="en-US" altLang="ko-KR"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size and function by early 2002 to become another state supervisor </a:t>
            </a:r>
          </a:p>
          <a:p>
            <a:pPr>
              <a:defRPr/>
            </a:pPr>
            <a:r>
              <a:rPr lang="en-US" altLang="ko-KR" dirty="0" smtClean="0">
                <a:latin typeface="굴림" pitchFamily="50" charset="-127"/>
                <a:ea typeface="굴림" pitchFamily="50" charset="-127"/>
              </a:rPr>
              <a:t>    that, as the FSC Secretariat, interposed between FSS and the 9-</a:t>
            </a:r>
          </a:p>
          <a:p>
            <a:pPr>
              <a:defRPr/>
            </a:pPr>
            <a:r>
              <a:rPr lang="en-US" altLang="ko-KR" dirty="0" smtClean="0">
                <a:latin typeface="굴림" pitchFamily="50" charset="-127"/>
                <a:ea typeface="굴림" pitchFamily="50" charset="-127"/>
              </a:rPr>
              <a:t>    member administrative committee. </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Since then on, MOFE used the FSC Secretariat as the formal channel </a:t>
            </a:r>
          </a:p>
          <a:p>
            <a:pPr>
              <a:defRPr/>
            </a:pPr>
            <a:r>
              <a:rPr lang="en-US" altLang="ko-KR" dirty="0" smtClean="0">
                <a:latin typeface="굴림" pitchFamily="50" charset="-127"/>
                <a:ea typeface="굴림" pitchFamily="50" charset="-127"/>
              </a:rPr>
              <a:t>    through which to have its systematic influence on </a:t>
            </a:r>
            <a:r>
              <a:rPr lang="en-US" altLang="ko-KR" sz="1900" dirty="0" smtClean="0">
                <a:latin typeface="굴림" pitchFamily="50" charset="-127"/>
                <a:ea typeface="굴림" pitchFamily="50" charset="-127"/>
              </a:rPr>
              <a:t>financial supervision.</a:t>
            </a:r>
            <a:endParaRPr lang="en-US" altLang="ko-KR" sz="1900" dirty="0">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251520" y="332656"/>
            <a:ext cx="7200800" cy="57606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13</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endParaRPr lang="en-US" altLang="ko-KR" sz="500" b="1" dirty="0" smtClean="0">
              <a:solidFill>
                <a:schemeClr val="accent1"/>
              </a:solidFill>
              <a:latin typeface="굴림" pitchFamily="50" charset="-127"/>
              <a:ea typeface="굴림" pitchFamily="50" charset="-127"/>
            </a:endParaRPr>
          </a:p>
          <a:p>
            <a:pPr>
              <a:defRPr/>
            </a:pPr>
            <a:r>
              <a:rPr lang="en-US" altLang="ko-KR" sz="2800" b="1" dirty="0" smtClean="0">
                <a:solidFill>
                  <a:schemeClr val="accent2"/>
                </a:solidFill>
                <a:latin typeface="굴림" pitchFamily="50" charset="-127"/>
                <a:ea typeface="굴림" pitchFamily="50" charset="-127"/>
              </a:rPr>
              <a:t>Cont... </a:t>
            </a:r>
            <a:endParaRPr lang="en-US" altLang="ko-KR" sz="500" b="1" dirty="0" smtClean="0">
              <a:solidFill>
                <a:schemeClr val="accent2"/>
              </a:solidFill>
              <a:latin typeface="굴림" pitchFamily="50" charset="-127"/>
              <a:ea typeface="굴림" pitchFamily="50" charset="-127"/>
            </a:endParaRPr>
          </a:p>
          <a:p>
            <a:pPr>
              <a:defRPr/>
            </a:pPr>
            <a:endParaRPr lang="en-US" altLang="ko-KR" sz="500" b="1" dirty="0" smtClean="0">
              <a:solidFill>
                <a:srgbClr val="FFC000"/>
              </a:solidFill>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Distortions Created by MOFE in Financial Supervision </a:t>
            </a:r>
            <a:r>
              <a:rPr lang="en-US" altLang="ko-KR" sz="1800" dirty="0" smtClean="0">
                <a:latin typeface="굴림" pitchFamily="50" charset="-127"/>
                <a:ea typeface="굴림" pitchFamily="50" charset="-127"/>
              </a:rPr>
              <a:t>(Kim 2004a)</a:t>
            </a:r>
          </a:p>
          <a:p>
            <a:pPr>
              <a:defRPr/>
            </a:pPr>
            <a:endParaRPr lang="en-US" altLang="ko-KR" sz="300" b="1" dirty="0" smtClean="0">
              <a:solidFill>
                <a:srgbClr val="FFC000"/>
              </a:solidFill>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a:t>
            </a:r>
            <a:r>
              <a:rPr lang="en-US" altLang="ko-KR" dirty="0">
                <a:latin typeface="굴림" pitchFamily="50" charset="-127"/>
                <a:ea typeface="굴림" pitchFamily="50" charset="-127"/>
              </a:rPr>
              <a:t>- </a:t>
            </a:r>
            <a:r>
              <a:rPr lang="en-US" altLang="ko-KR" b="1" dirty="0" smtClean="0">
                <a:latin typeface="굴림" pitchFamily="50" charset="-127"/>
                <a:ea typeface="굴림" pitchFamily="50" charset="-127"/>
              </a:rPr>
              <a:t>Policy Dominance: </a:t>
            </a:r>
            <a:r>
              <a:rPr lang="en-US" altLang="ko-KR" dirty="0" smtClean="0">
                <a:latin typeface="굴림" pitchFamily="50" charset="-127"/>
                <a:ea typeface="굴림" pitchFamily="50" charset="-127"/>
              </a:rPr>
              <a:t>FSC’s supervisory policy tended to be dominated </a:t>
            </a:r>
          </a:p>
          <a:p>
            <a:pPr>
              <a:defRPr/>
            </a:pPr>
            <a:r>
              <a:rPr lang="en-US" altLang="ko-KR" dirty="0" smtClean="0">
                <a:latin typeface="굴림" pitchFamily="50" charset="-127"/>
                <a:ea typeface="굴림" pitchFamily="50" charset="-127"/>
              </a:rPr>
              <a:t>    by MOFE’s economic as well as financial sector policy stance. </a:t>
            </a:r>
          </a:p>
          <a:p>
            <a:pPr>
              <a:defRPr/>
            </a:pPr>
            <a:r>
              <a:rPr lang="en-US" altLang="ko-KR" dirty="0" smtClean="0">
                <a:latin typeface="굴림" pitchFamily="50" charset="-127"/>
                <a:ea typeface="굴림" pitchFamily="50" charset="-127"/>
              </a:rPr>
              <a:t>    Operational autonomy in financial supervision was thus damaged. </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a:t>
            </a:r>
            <a:r>
              <a:rPr lang="en-US" altLang="ko-KR" b="1" dirty="0" smtClean="0">
                <a:latin typeface="굴림" pitchFamily="50" charset="-127"/>
                <a:ea typeface="굴림" pitchFamily="50" charset="-127"/>
              </a:rPr>
              <a:t>Identity Confusion: </a:t>
            </a:r>
            <a:r>
              <a:rPr lang="en-US" altLang="ko-KR" dirty="0" smtClean="0">
                <a:latin typeface="굴림" pitchFamily="50" charset="-127"/>
                <a:ea typeface="굴림" pitchFamily="50" charset="-127"/>
              </a:rPr>
              <a:t>Supervisory officials in FSC tended to identify </a:t>
            </a:r>
          </a:p>
          <a:p>
            <a:pPr>
              <a:defRPr/>
            </a:pPr>
            <a:r>
              <a:rPr lang="en-US" altLang="ko-KR" dirty="0" smtClean="0">
                <a:latin typeface="굴림" pitchFamily="50" charset="-127"/>
                <a:ea typeface="굴림" pitchFamily="50" charset="-127"/>
              </a:rPr>
              <a:t>    themselves wrongly as economic policymakers, since government </a:t>
            </a:r>
          </a:p>
          <a:p>
            <a:pPr>
              <a:defRPr/>
            </a:pPr>
            <a:r>
              <a:rPr lang="en-US" altLang="ko-KR" dirty="0" smtClean="0">
                <a:latin typeface="굴림" pitchFamily="50" charset="-127"/>
                <a:ea typeface="굴림" pitchFamily="50" charset="-127"/>
              </a:rPr>
              <a:t>    officials frequently move between FSC and MOFE. </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a:t>
            </a:r>
            <a:r>
              <a:rPr lang="en-US" altLang="ko-KR" b="1" dirty="0" smtClean="0">
                <a:latin typeface="굴림" pitchFamily="50" charset="-127"/>
                <a:ea typeface="굴림" pitchFamily="50" charset="-127"/>
              </a:rPr>
              <a:t>High Risk of Being Politically-Captured</a:t>
            </a:r>
            <a:r>
              <a:rPr lang="en-US" altLang="ko-KR" dirty="0" smtClean="0">
                <a:latin typeface="굴림" pitchFamily="50" charset="-127"/>
                <a:ea typeface="굴림" pitchFamily="50" charset="-127"/>
              </a:rPr>
              <a:t>: Being closely under the </a:t>
            </a:r>
          </a:p>
          <a:p>
            <a:pPr>
              <a:defRPr/>
            </a:pPr>
            <a:r>
              <a:rPr lang="en-US" altLang="ko-KR" dirty="0" smtClean="0">
                <a:latin typeface="굴림" pitchFamily="50" charset="-127"/>
                <a:ea typeface="굴림" pitchFamily="50" charset="-127"/>
              </a:rPr>
              <a:t>    influence of MOFE officials who were often made sensitive to politics </a:t>
            </a:r>
          </a:p>
          <a:p>
            <a:pPr>
              <a:defRPr/>
            </a:pPr>
            <a:r>
              <a:rPr lang="en-US" altLang="ko-KR" dirty="0" smtClean="0">
                <a:latin typeface="굴림" pitchFamily="50" charset="-127"/>
                <a:ea typeface="굴림" pitchFamily="50" charset="-127"/>
              </a:rPr>
              <a:t>    by their innate preoccupations with economic growth and </a:t>
            </a:r>
          </a:p>
          <a:p>
            <a:pPr>
              <a:defRPr/>
            </a:pPr>
            <a:r>
              <a:rPr lang="en-US" altLang="ko-KR" dirty="0" smtClean="0">
                <a:latin typeface="굴림" pitchFamily="50" charset="-127"/>
                <a:ea typeface="굴림" pitchFamily="50" charset="-127"/>
              </a:rPr>
              <a:t>    employment, FSC officials ran higher risk of being politically-captured.   </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a:t>
            </a:r>
            <a:r>
              <a:rPr lang="en-US" altLang="ko-KR" b="1" dirty="0" smtClean="0">
                <a:latin typeface="굴림" pitchFamily="50" charset="-127"/>
                <a:ea typeface="굴림" pitchFamily="50" charset="-127"/>
              </a:rPr>
              <a:t>Short Policy Horizon</a:t>
            </a:r>
            <a:r>
              <a:rPr lang="en-US" altLang="ko-KR" dirty="0" smtClean="0">
                <a:latin typeface="굴림" pitchFamily="50" charset="-127"/>
                <a:ea typeface="굴림" pitchFamily="50" charset="-127"/>
              </a:rPr>
              <a:t>: Frequent rotations of appointments between </a:t>
            </a:r>
          </a:p>
          <a:p>
            <a:pPr>
              <a:defRPr/>
            </a:pPr>
            <a:r>
              <a:rPr lang="en-US" altLang="ko-KR" dirty="0" smtClean="0">
                <a:latin typeface="굴림" pitchFamily="50" charset="-127"/>
                <a:ea typeface="굴림" pitchFamily="50" charset="-127"/>
              </a:rPr>
              <a:t>    FSC and MOFE and their tendency to politicization, contributed to </a:t>
            </a:r>
          </a:p>
          <a:p>
            <a:pPr>
              <a:defRPr/>
            </a:pPr>
            <a:r>
              <a:rPr lang="en-US" altLang="ko-KR" dirty="0" smtClean="0">
                <a:latin typeface="굴림" pitchFamily="50" charset="-127"/>
                <a:ea typeface="굴림" pitchFamily="50" charset="-127"/>
              </a:rPr>
              <a:t>    shortening of the supervisory officials’ policy horizon.  </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a:t>
            </a:r>
            <a:r>
              <a:rPr lang="en-US" altLang="ko-KR" b="1" dirty="0" smtClean="0">
                <a:latin typeface="굴림" pitchFamily="50" charset="-127"/>
                <a:ea typeface="굴림" pitchFamily="50" charset="-127"/>
              </a:rPr>
              <a:t>Lack of Supervisory Expertise</a:t>
            </a:r>
            <a:r>
              <a:rPr lang="en-US" altLang="ko-KR" dirty="0" smtClean="0">
                <a:latin typeface="굴림" pitchFamily="50" charset="-127"/>
                <a:ea typeface="굴림" pitchFamily="50" charset="-127"/>
              </a:rPr>
              <a:t>: Structural problems discussed above </a:t>
            </a:r>
          </a:p>
          <a:p>
            <a:pPr>
              <a:defRPr/>
            </a:pPr>
            <a:r>
              <a:rPr lang="en-US" altLang="ko-KR" dirty="0" smtClean="0">
                <a:latin typeface="굴림" pitchFamily="50" charset="-127"/>
                <a:ea typeface="굴림" pitchFamily="50" charset="-127"/>
              </a:rPr>
              <a:t>    hindered cultivation of supervisory expertise within FSC and FSS. </a:t>
            </a:r>
            <a:endParaRPr lang="en-US" altLang="ko-KR" dirty="0">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14</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r>
              <a:rPr lang="en-US" altLang="ko-KR" sz="2800" b="1" dirty="0" smtClean="0">
                <a:solidFill>
                  <a:schemeClr val="accent2"/>
                </a:solidFill>
                <a:latin typeface="굴림" pitchFamily="50" charset="-127"/>
                <a:ea typeface="굴림" pitchFamily="50" charset="-127"/>
              </a:rPr>
              <a:t>(The Financial Ministries Reorganized in Feb. 2008)</a:t>
            </a:r>
            <a:endParaRPr lang="en-US" altLang="ko-KR" sz="1000" b="1" dirty="0">
              <a:solidFill>
                <a:schemeClr val="accent2"/>
              </a:solidFill>
              <a:latin typeface="굴림" pitchFamily="50" charset="-127"/>
              <a:ea typeface="굴림" pitchFamily="50" charset="-127"/>
            </a:endParaRPr>
          </a:p>
          <a:p>
            <a:pPr>
              <a:defRPr/>
            </a:pPr>
            <a:endParaRPr lang="en-US" altLang="ko-KR" sz="500" b="1" dirty="0" smtClean="0">
              <a:solidFill>
                <a:srgbClr val="FFC000"/>
              </a:solidFill>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With the start of the Lee Administration in February 2008, the</a:t>
            </a:r>
          </a:p>
          <a:p>
            <a:pPr>
              <a:defRPr/>
            </a:pPr>
            <a:r>
              <a:rPr lang="en-US" altLang="ko-KR" sz="2200" b="1" dirty="0" smtClean="0">
                <a:solidFill>
                  <a:srgbClr val="FFC000"/>
                </a:solidFill>
                <a:latin typeface="굴림" pitchFamily="50" charset="-127"/>
                <a:ea typeface="굴림" pitchFamily="50" charset="-127"/>
              </a:rPr>
              <a:t>  Financial Ministries including MOFE and FSC were reorganized. </a:t>
            </a:r>
          </a:p>
          <a:p>
            <a:pPr>
              <a:defRPr/>
            </a:pPr>
            <a:r>
              <a:rPr lang="en-US" altLang="ko-KR" sz="2200" b="1" dirty="0" smtClean="0">
                <a:solidFill>
                  <a:srgbClr val="FFC000"/>
                </a:solidFill>
                <a:latin typeface="굴림" pitchFamily="50" charset="-127"/>
                <a:ea typeface="굴림" pitchFamily="50" charset="-127"/>
              </a:rPr>
              <a:t> </a:t>
            </a:r>
            <a:r>
              <a:rPr lang="en-US" altLang="ko-KR" dirty="0">
                <a:latin typeface="굴림" pitchFamily="50" charset="-127"/>
                <a:ea typeface="굴림" pitchFamily="50" charset="-127"/>
              </a:rPr>
              <a:t>- </a:t>
            </a:r>
            <a:r>
              <a:rPr lang="en-US" altLang="ko-KR" dirty="0" smtClean="0">
                <a:latin typeface="굴림" pitchFamily="50" charset="-127"/>
                <a:ea typeface="굴림" pitchFamily="50" charset="-127"/>
              </a:rPr>
              <a:t>The financial sector policy function was separated from MOFE </a:t>
            </a:r>
          </a:p>
          <a:p>
            <a:pPr>
              <a:defRPr/>
            </a:pPr>
            <a:r>
              <a:rPr lang="en-US" altLang="ko-KR" dirty="0" smtClean="0">
                <a:latin typeface="굴림" pitchFamily="50" charset="-127"/>
                <a:ea typeface="굴림" pitchFamily="50" charset="-127"/>
              </a:rPr>
              <a:t>    (Ministry of Finance and Economy) and given to FSC. </a:t>
            </a: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FSC(Financial Supervisory Commission) which came to be in charge </a:t>
            </a:r>
          </a:p>
          <a:p>
            <a:pPr>
              <a:defRPr/>
            </a:pPr>
            <a:r>
              <a:rPr lang="en-US" altLang="ko-KR" dirty="0" smtClean="0">
                <a:latin typeface="굴림" pitchFamily="50" charset="-127"/>
                <a:ea typeface="굴림" pitchFamily="50" charset="-127"/>
              </a:rPr>
              <a:t>    of both financial supervisory function and financial sector policy </a:t>
            </a:r>
          </a:p>
          <a:p>
            <a:pPr>
              <a:defRPr/>
            </a:pPr>
            <a:r>
              <a:rPr lang="en-US" altLang="ko-KR" dirty="0" smtClean="0">
                <a:latin typeface="굴림" pitchFamily="50" charset="-127"/>
                <a:ea typeface="굴림" pitchFamily="50" charset="-127"/>
              </a:rPr>
              <a:t>    function, was renamed as FSC(Financial Services Commission).</a:t>
            </a: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MOFE and MPB(Ministry of Planning and Budget) were merged into </a:t>
            </a:r>
          </a:p>
          <a:p>
            <a:pPr>
              <a:defRPr/>
            </a:pPr>
            <a:r>
              <a:rPr lang="en-US" altLang="ko-KR" dirty="0" smtClean="0">
                <a:latin typeface="굴림" pitchFamily="50" charset="-127"/>
                <a:ea typeface="굴림" pitchFamily="50" charset="-127"/>
              </a:rPr>
              <a:t>    MOSF(Ministry of Strategy and Finance).</a:t>
            </a: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Bereaved of the (domestic) financial sector policy, MOSF has since </a:t>
            </a:r>
          </a:p>
          <a:p>
            <a:pPr>
              <a:defRPr/>
            </a:pPr>
            <a:r>
              <a:rPr lang="en-US" altLang="ko-KR" dirty="0" smtClean="0">
                <a:latin typeface="굴림" pitchFamily="50" charset="-127"/>
                <a:ea typeface="굴림" pitchFamily="50" charset="-127"/>
              </a:rPr>
              <a:t>    been left with international finance, as far as finance is concerned.</a:t>
            </a: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Domestic finance and international finance have thus ended up being </a:t>
            </a:r>
          </a:p>
          <a:p>
            <a:pPr>
              <a:defRPr/>
            </a:pPr>
            <a:r>
              <a:rPr lang="en-US" altLang="ko-KR" dirty="0" smtClean="0">
                <a:latin typeface="굴림" pitchFamily="50" charset="-127"/>
                <a:ea typeface="굴림" pitchFamily="50" charset="-127"/>
              </a:rPr>
              <a:t>    charged with FSC and MOSF, respectively.</a:t>
            </a:r>
          </a:p>
          <a:p>
            <a:pPr>
              <a:defRPr/>
            </a:pPr>
            <a:endParaRPr lang="en-US" altLang="ko-KR" sz="500" b="1" dirty="0" smtClean="0">
              <a:solidFill>
                <a:srgbClr val="FFC000"/>
              </a:solidFill>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Another structural flaw was added by the reorganization</a:t>
            </a:r>
            <a:r>
              <a:rPr lang="en-US" altLang="ko-KR" sz="1800" dirty="0" smtClean="0">
                <a:latin typeface="굴림" pitchFamily="50" charset="-127"/>
                <a:ea typeface="굴림" pitchFamily="50" charset="-127"/>
              </a:rPr>
              <a:t>(Kim 2008).</a:t>
            </a:r>
          </a:p>
          <a:p>
            <a:pPr>
              <a:defRPr/>
            </a:pPr>
            <a:r>
              <a:rPr lang="en-US" altLang="ko-KR" dirty="0" smtClean="0">
                <a:latin typeface="굴림" pitchFamily="50" charset="-127"/>
                <a:ea typeface="굴림" pitchFamily="50" charset="-127"/>
              </a:rPr>
              <a:t> - As FSC was charged with both financial supervision and financial </a:t>
            </a:r>
          </a:p>
          <a:p>
            <a:pPr>
              <a:defRPr/>
            </a:pPr>
            <a:r>
              <a:rPr lang="en-US" altLang="ko-KR" dirty="0" smtClean="0">
                <a:latin typeface="굴림" pitchFamily="50" charset="-127"/>
                <a:ea typeface="굴림" pitchFamily="50" charset="-127"/>
              </a:rPr>
              <a:t>    sector policy functions, it has not been free from the potential </a:t>
            </a:r>
          </a:p>
          <a:p>
            <a:pPr>
              <a:defRPr/>
            </a:pPr>
            <a:r>
              <a:rPr lang="en-US" altLang="ko-KR" dirty="0" smtClean="0">
                <a:latin typeface="굴림" pitchFamily="50" charset="-127"/>
                <a:ea typeface="굴림" pitchFamily="50" charset="-127"/>
              </a:rPr>
              <a:t>    conflicts of interest. </a:t>
            </a:r>
            <a:endParaRPr lang="en-US" altLang="ko-KR" dirty="0">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15</a:t>
            </a:fld>
            <a:endParaRPr lang="en-US" altLang="ko-KR" dirty="0"/>
          </a:p>
        </p:txBody>
      </p:sp>
      <p:sp>
        <p:nvSpPr>
          <p:cNvPr id="267266" name="Rectangle 2"/>
          <p:cNvSpPr>
            <a:spLocks noChangeArrowheads="1"/>
          </p:cNvSpPr>
          <p:nvPr/>
        </p:nvSpPr>
        <p:spPr bwMode="auto">
          <a:xfrm>
            <a:off x="107504" y="260350"/>
            <a:ext cx="8893175" cy="6264275"/>
          </a:xfrm>
          <a:prstGeom prst="rect">
            <a:avLst/>
          </a:prstGeom>
          <a:noFill/>
          <a:ln w="9525">
            <a:noFill/>
            <a:miter lim="800000"/>
            <a:headEnd/>
            <a:tailEnd/>
          </a:ln>
          <a:effectLst/>
        </p:spPr>
        <p:txBody>
          <a:bodyPr/>
          <a:lstStyle/>
          <a:p>
            <a:pPr>
              <a:defRPr/>
            </a:pPr>
            <a:r>
              <a:rPr lang="en-US" altLang="ko-KR" sz="2600" b="1" dirty="0" smtClean="0">
                <a:solidFill>
                  <a:schemeClr val="accent2"/>
                </a:solidFill>
                <a:latin typeface="굴림" pitchFamily="50" charset="-127"/>
                <a:ea typeface="굴림" pitchFamily="50" charset="-127"/>
              </a:rPr>
              <a:t>(Institutional Changes Made since the Lehman Shock)</a:t>
            </a:r>
            <a:endParaRPr lang="en-US" altLang="ko-KR" sz="2600" b="1" dirty="0">
              <a:solidFill>
                <a:schemeClr val="accent2"/>
              </a:solidFill>
              <a:latin typeface="굴림" pitchFamily="50" charset="-127"/>
              <a:ea typeface="굴림" pitchFamily="50" charset="-127"/>
            </a:endParaRPr>
          </a:p>
          <a:p>
            <a:pPr>
              <a:defRPr/>
            </a:pPr>
            <a:endParaRPr lang="en-US" altLang="ko-KR" sz="1000" b="1" dirty="0">
              <a:solidFill>
                <a:srgbClr val="FFC000"/>
              </a:solidFill>
              <a:latin typeface="굴림" pitchFamily="50" charset="-127"/>
              <a:ea typeface="굴림" pitchFamily="50" charset="-127"/>
            </a:endParaRPr>
          </a:p>
          <a:p>
            <a:pPr>
              <a:defRPr/>
            </a:pPr>
            <a:r>
              <a:rPr lang="en-US" altLang="ko-KR" sz="2200" b="1" dirty="0">
                <a:solidFill>
                  <a:srgbClr val="FFC000"/>
                </a:solidFill>
                <a:latin typeface="굴림" pitchFamily="50" charset="-127"/>
                <a:ea typeface="굴림" pitchFamily="50" charset="-127"/>
              </a:rPr>
              <a:t>• </a:t>
            </a:r>
            <a:r>
              <a:rPr lang="en-US" altLang="ko-KR" sz="2200" b="1" dirty="0" smtClean="0">
                <a:solidFill>
                  <a:srgbClr val="FFC000"/>
                </a:solidFill>
                <a:latin typeface="굴림" pitchFamily="50" charset="-127"/>
                <a:ea typeface="굴림" pitchFamily="50" charset="-127"/>
              </a:rPr>
              <a:t>The </a:t>
            </a:r>
            <a:r>
              <a:rPr lang="en-US" altLang="ko-KR" sz="2200" b="1" dirty="0" err="1" smtClean="0">
                <a:solidFill>
                  <a:srgbClr val="FFC000"/>
                </a:solidFill>
                <a:latin typeface="굴림" pitchFamily="50" charset="-127"/>
                <a:ea typeface="굴림" pitchFamily="50" charset="-127"/>
              </a:rPr>
              <a:t>MoU</a:t>
            </a:r>
            <a:r>
              <a:rPr lang="en-US" altLang="ko-KR" sz="2200" b="1" dirty="0" smtClean="0">
                <a:solidFill>
                  <a:srgbClr val="FFC000"/>
                </a:solidFill>
                <a:latin typeface="굴림" pitchFamily="50" charset="-127"/>
                <a:ea typeface="굴림" pitchFamily="50" charset="-127"/>
              </a:rPr>
              <a:t> on Information Sharing Agreed on Sept. 15, 2009  </a:t>
            </a:r>
            <a:endParaRPr lang="en-US" altLang="ko-KR" sz="2200" b="1" dirty="0">
              <a:solidFill>
                <a:srgbClr val="FFC000"/>
              </a:solidFill>
              <a:latin typeface="굴림" pitchFamily="50" charset="-127"/>
              <a:ea typeface="굴림" pitchFamily="50" charset="-127"/>
            </a:endParaRPr>
          </a:p>
          <a:p>
            <a:pPr>
              <a:defRPr/>
            </a:pPr>
            <a:endParaRPr lang="en-US" altLang="ko-KR" sz="500" dirty="0" smtClean="0">
              <a:solidFill>
                <a:srgbClr val="FFC000"/>
              </a:solidFill>
              <a:latin typeface="굴림" pitchFamily="50" charset="-127"/>
              <a:ea typeface="굴림" pitchFamily="50" charset="-127"/>
            </a:endParaRPr>
          </a:p>
          <a:p>
            <a:pPr>
              <a:defRPr/>
            </a:pPr>
            <a:endParaRPr lang="en-US" altLang="ko-KR" sz="500" dirty="0">
              <a:solidFill>
                <a:srgbClr val="FFC000"/>
              </a:solidFill>
              <a:latin typeface="굴림" pitchFamily="50" charset="-127"/>
              <a:ea typeface="굴림" pitchFamily="50" charset="-127"/>
            </a:endParaRPr>
          </a:p>
          <a:p>
            <a:pPr>
              <a:defRPr/>
            </a:pPr>
            <a:r>
              <a:rPr lang="en-US" altLang="ko-KR" sz="2200" dirty="0">
                <a:solidFill>
                  <a:srgbClr val="FFC000"/>
                </a:solidFill>
                <a:latin typeface="굴림" pitchFamily="50" charset="-127"/>
                <a:ea typeface="굴림" pitchFamily="50" charset="-127"/>
              </a:rPr>
              <a:t> </a:t>
            </a:r>
            <a:r>
              <a:rPr lang="en-US" altLang="ko-KR" dirty="0">
                <a:latin typeface="굴림" pitchFamily="50" charset="-127"/>
                <a:ea typeface="굴림" pitchFamily="50" charset="-127"/>
              </a:rPr>
              <a:t>- </a:t>
            </a:r>
            <a:r>
              <a:rPr lang="en-US" altLang="ko-KR" dirty="0" smtClean="0">
                <a:latin typeface="굴림" pitchFamily="50" charset="-127"/>
                <a:ea typeface="굴림" pitchFamily="50" charset="-127"/>
              </a:rPr>
              <a:t>MOSF, FSC, FSS, BOK, and KDIC signed the </a:t>
            </a:r>
            <a:r>
              <a:rPr lang="en-US" altLang="ko-KR" dirty="0" err="1" smtClean="0">
                <a:latin typeface="굴림" pitchFamily="50" charset="-127"/>
                <a:ea typeface="굴림" pitchFamily="50" charset="-127"/>
              </a:rPr>
              <a:t>MoU</a:t>
            </a:r>
            <a:r>
              <a:rPr lang="en-US" altLang="ko-KR" dirty="0" smtClean="0">
                <a:latin typeface="굴림" pitchFamily="50" charset="-127"/>
                <a:ea typeface="굴림" pitchFamily="50" charset="-127"/>
              </a:rPr>
              <a:t>.</a:t>
            </a:r>
          </a:p>
          <a:p>
            <a:pPr>
              <a:defRPr/>
            </a:pPr>
            <a:r>
              <a:rPr lang="en-US" altLang="ko-KR" dirty="0" smtClean="0">
                <a:latin typeface="굴림" pitchFamily="50" charset="-127"/>
                <a:ea typeface="굴림" pitchFamily="50" charset="-127"/>
              </a:rPr>
              <a:t> - These five authorities agreed to set up the Financial Business Meeting </a:t>
            </a:r>
          </a:p>
          <a:p>
            <a:pPr>
              <a:defRPr/>
            </a:pPr>
            <a:r>
              <a:rPr lang="en-US" altLang="ko-KR" dirty="0" smtClean="0">
                <a:latin typeface="굴림" pitchFamily="50" charset="-127"/>
                <a:ea typeface="굴림" pitchFamily="50" charset="-127"/>
              </a:rPr>
              <a:t>    (FBM) to discuss and coordinate information sharing-related issues. </a:t>
            </a:r>
          </a:p>
          <a:p>
            <a:pPr>
              <a:defRPr/>
            </a:pPr>
            <a:r>
              <a:rPr lang="en-US" altLang="ko-KR" dirty="0" smtClean="0">
                <a:latin typeface="굴림" pitchFamily="50" charset="-127"/>
                <a:ea typeface="굴림" pitchFamily="50" charset="-127"/>
              </a:rPr>
              <a:t> - FBM meets quarterly, and also meets additionally as necessary. </a:t>
            </a:r>
          </a:p>
          <a:p>
            <a:pPr lvl="0">
              <a:defRPr/>
            </a:pPr>
            <a:endParaRPr lang="en-US" altLang="ko-KR" sz="500" dirty="0" smtClean="0">
              <a:latin typeface="굴림" pitchFamily="50" charset="-127"/>
              <a:ea typeface="굴림" pitchFamily="50" charset="-127"/>
            </a:endParaRPr>
          </a:p>
          <a:p>
            <a:pPr lvl="0">
              <a:defRPr/>
            </a:pPr>
            <a:endParaRPr lang="en-US" altLang="ko-KR" sz="500" dirty="0" smtClean="0">
              <a:latin typeface="굴림" pitchFamily="50" charset="-127"/>
              <a:ea typeface="굴림" pitchFamily="50" charset="-127"/>
            </a:endParaRPr>
          </a:p>
          <a:p>
            <a:pPr lvl="0">
              <a:defRPr/>
            </a:pPr>
            <a:r>
              <a:rPr lang="en-US" altLang="ko-KR" sz="2200" b="1" dirty="0" smtClean="0">
                <a:solidFill>
                  <a:srgbClr val="FFC000"/>
                </a:solidFill>
                <a:latin typeface="굴림" pitchFamily="50" charset="-127"/>
                <a:ea typeface="굴림" pitchFamily="50" charset="-127"/>
              </a:rPr>
              <a:t>• The </a:t>
            </a:r>
            <a:r>
              <a:rPr lang="en-US" altLang="ko-KR" sz="2200" b="1" dirty="0" err="1" smtClean="0">
                <a:solidFill>
                  <a:srgbClr val="FFC000"/>
                </a:solidFill>
                <a:latin typeface="굴림" pitchFamily="50" charset="-127"/>
                <a:ea typeface="굴림" pitchFamily="50" charset="-127"/>
              </a:rPr>
              <a:t>MoU</a:t>
            </a:r>
            <a:r>
              <a:rPr lang="en-US" altLang="ko-KR" sz="2200" b="1" dirty="0" smtClean="0">
                <a:solidFill>
                  <a:srgbClr val="FFC000"/>
                </a:solidFill>
                <a:latin typeface="굴림" pitchFamily="50" charset="-127"/>
                <a:ea typeface="굴림" pitchFamily="50" charset="-127"/>
              </a:rPr>
              <a:t> on Joint Examinations Agreed on Sept. 15, 2009  </a:t>
            </a:r>
          </a:p>
          <a:p>
            <a:pPr>
              <a:defRPr/>
            </a:pPr>
            <a:r>
              <a:rPr lang="en-US" altLang="ko-KR" dirty="0" smtClean="0">
                <a:latin typeface="굴림" pitchFamily="50" charset="-127"/>
                <a:ea typeface="굴림" pitchFamily="50" charset="-127"/>
              </a:rPr>
              <a:t> - MOSF, FSC, FSS, and BOK signed the </a:t>
            </a:r>
            <a:r>
              <a:rPr lang="en-US" altLang="ko-KR" dirty="0" err="1" smtClean="0">
                <a:latin typeface="굴림" pitchFamily="50" charset="-127"/>
                <a:ea typeface="굴림" pitchFamily="50" charset="-127"/>
              </a:rPr>
              <a:t>MoU</a:t>
            </a:r>
            <a:r>
              <a:rPr lang="en-US" altLang="ko-KR" dirty="0" smtClean="0">
                <a:latin typeface="굴림" pitchFamily="50" charset="-127"/>
                <a:ea typeface="굴림" pitchFamily="50" charset="-127"/>
              </a:rPr>
              <a:t>.</a:t>
            </a:r>
          </a:p>
          <a:p>
            <a:pPr>
              <a:defRPr/>
            </a:pPr>
            <a:r>
              <a:rPr lang="en-US" altLang="ko-KR" dirty="0" smtClean="0">
                <a:latin typeface="굴림" pitchFamily="50" charset="-127"/>
                <a:ea typeface="굴림" pitchFamily="50" charset="-127"/>
              </a:rPr>
              <a:t> - The same FBM above operates here, except that KDIC will not be</a:t>
            </a:r>
          </a:p>
          <a:p>
            <a:pPr>
              <a:defRPr/>
            </a:pPr>
            <a:r>
              <a:rPr lang="en-US" altLang="ko-KR" dirty="0" smtClean="0">
                <a:latin typeface="굴림" pitchFamily="50" charset="-127"/>
                <a:ea typeface="굴림" pitchFamily="50" charset="-127"/>
              </a:rPr>
              <a:t>    represented at an FBM meeting when the agenda is about joint exams. </a:t>
            </a:r>
          </a:p>
          <a:p>
            <a:pPr>
              <a:defRPr/>
            </a:pPr>
            <a:endParaRPr lang="en-US" altLang="ko-KR" sz="500" dirty="0" smtClean="0">
              <a:effectLst>
                <a:outerShdw blurRad="38100" dist="38100" dir="2700000" algn="tl">
                  <a:srgbClr val="000000"/>
                </a:outerShdw>
              </a:effectLst>
              <a:latin typeface="굴림" pitchFamily="50" charset="-127"/>
              <a:ea typeface="굴림" pitchFamily="50" charset="-127"/>
            </a:endParaRPr>
          </a:p>
          <a:p>
            <a:pPr>
              <a:defRPr/>
            </a:pPr>
            <a:endParaRPr lang="en-US" altLang="ko-KR" sz="500" dirty="0">
              <a:effectLst>
                <a:outerShdw blurRad="38100" dist="38100" dir="2700000" algn="tl">
                  <a:srgbClr val="000000"/>
                </a:outerShdw>
              </a:effectLst>
              <a:latin typeface="굴림" pitchFamily="50" charset="-127"/>
              <a:ea typeface="굴림" pitchFamily="50" charset="-127"/>
            </a:endParaRPr>
          </a:p>
          <a:p>
            <a:pPr>
              <a:defRPr/>
            </a:pPr>
            <a:r>
              <a:rPr lang="en-US" altLang="ko-KR" sz="2200" b="1" dirty="0">
                <a:solidFill>
                  <a:srgbClr val="FFC000"/>
                </a:solidFill>
                <a:latin typeface="굴림" pitchFamily="50" charset="-127"/>
                <a:ea typeface="굴림" pitchFamily="50" charset="-127"/>
              </a:rPr>
              <a:t>• </a:t>
            </a:r>
            <a:r>
              <a:rPr lang="en-US" altLang="ko-KR" sz="2200" b="1" dirty="0" smtClean="0">
                <a:solidFill>
                  <a:srgbClr val="FFC000"/>
                </a:solidFill>
                <a:latin typeface="굴림" pitchFamily="50" charset="-127"/>
                <a:ea typeface="굴림" pitchFamily="50" charset="-127"/>
              </a:rPr>
              <a:t>The revised BOK Act passed in August 2011 </a:t>
            </a:r>
            <a:r>
              <a:rPr lang="en-US" altLang="ko-KR" sz="1800" dirty="0" smtClean="0">
                <a:latin typeface="굴림" pitchFamily="50" charset="-127"/>
                <a:ea typeface="굴림" pitchFamily="50" charset="-127"/>
              </a:rPr>
              <a:t>(Chung and Kim 2012)</a:t>
            </a:r>
            <a:endParaRPr lang="en-US" altLang="ko-KR" sz="1800" dirty="0">
              <a:latin typeface="굴림" pitchFamily="50" charset="-127"/>
              <a:ea typeface="굴림" pitchFamily="50" charset="-127"/>
            </a:endParaRPr>
          </a:p>
          <a:p>
            <a:pPr>
              <a:defRPr/>
            </a:pPr>
            <a:r>
              <a:rPr lang="en-US" altLang="ko-KR" dirty="0">
                <a:solidFill>
                  <a:srgbClr val="FFFFFF"/>
                </a:solidFill>
                <a:latin typeface="굴림" pitchFamily="50" charset="-127"/>
                <a:ea typeface="굴림" pitchFamily="50" charset="-127"/>
              </a:rPr>
              <a:t> </a:t>
            </a:r>
            <a:r>
              <a:rPr lang="en-US" altLang="ko-KR" dirty="0" smtClean="0">
                <a:solidFill>
                  <a:srgbClr val="FFFFFF"/>
                </a:solidFill>
                <a:latin typeface="굴림" pitchFamily="50" charset="-127"/>
                <a:ea typeface="굴림" pitchFamily="50" charset="-127"/>
              </a:rPr>
              <a:t>- The revised Act makes it explicit that monetary policy “shall pay </a:t>
            </a:r>
          </a:p>
          <a:p>
            <a:pPr>
              <a:defRPr/>
            </a:pPr>
            <a:r>
              <a:rPr lang="en-US" altLang="ko-KR" dirty="0" smtClean="0">
                <a:solidFill>
                  <a:srgbClr val="FFFFFF"/>
                </a:solidFill>
                <a:latin typeface="굴림" pitchFamily="50" charset="-127"/>
                <a:ea typeface="굴림" pitchFamily="50" charset="-127"/>
              </a:rPr>
              <a:t>    attention to financial stability” in addition to price stability.</a:t>
            </a:r>
          </a:p>
          <a:p>
            <a:pPr>
              <a:defRPr/>
            </a:pPr>
            <a:endParaRPr lang="en-US" altLang="ko-KR" sz="500" dirty="0" smtClean="0">
              <a:solidFill>
                <a:srgbClr val="FFFFFF"/>
              </a:solidFill>
              <a:latin typeface="굴림" pitchFamily="50" charset="-127"/>
              <a:ea typeface="굴림" pitchFamily="50" charset="-127"/>
            </a:endParaRPr>
          </a:p>
          <a:p>
            <a:pPr>
              <a:defRPr/>
            </a:pPr>
            <a:endParaRPr lang="en-US" altLang="ko-KR" sz="500" dirty="0" smtClean="0">
              <a:solidFill>
                <a:srgbClr val="FFFFFF"/>
              </a:solidFill>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Macroeconomic Policy Meeting (MPM) Created in July 2012</a:t>
            </a:r>
          </a:p>
          <a:p>
            <a:pPr>
              <a:defRPr/>
            </a:pPr>
            <a:r>
              <a:rPr lang="en-US" altLang="ko-KR" dirty="0" smtClean="0">
                <a:latin typeface="굴림" pitchFamily="50" charset="-127"/>
                <a:ea typeface="굴림" pitchFamily="50" charset="-127"/>
              </a:rPr>
              <a:t> - MPM is the Vice-Ministerial meeting to discuss macro-prudential </a:t>
            </a:r>
          </a:p>
          <a:p>
            <a:pPr>
              <a:defRPr/>
            </a:pPr>
            <a:r>
              <a:rPr lang="en-US" altLang="ko-KR" dirty="0" smtClean="0">
                <a:latin typeface="굴림" pitchFamily="50" charset="-127"/>
                <a:ea typeface="굴림" pitchFamily="50" charset="-127"/>
              </a:rPr>
              <a:t>    policy between MOSF, FSC, FSS, BOK, and KDIC </a:t>
            </a:r>
            <a:r>
              <a:rPr lang="en-US" altLang="ko-KR" sz="1800" dirty="0" smtClean="0">
                <a:latin typeface="굴림" pitchFamily="50" charset="-127"/>
                <a:ea typeface="굴림" pitchFamily="50" charset="-127"/>
              </a:rPr>
              <a:t>(MOSF 2012).</a:t>
            </a:r>
            <a:endParaRPr lang="en-US" altLang="ko-KR" sz="1800" dirty="0">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9A966D8-EF89-424F-B9A9-CF9327429680}" type="slidenum">
              <a:rPr lang="en-US" altLang="ko-KR"/>
              <a:pPr>
                <a:defRPr/>
              </a:pPr>
              <a:t>16</a:t>
            </a:fld>
            <a:endParaRPr lang="en-US" altLang="ko-KR"/>
          </a:p>
        </p:txBody>
      </p:sp>
      <p:sp>
        <p:nvSpPr>
          <p:cNvPr id="267266" name="Rectangle 2"/>
          <p:cNvSpPr>
            <a:spLocks noChangeArrowheads="1"/>
          </p:cNvSpPr>
          <p:nvPr/>
        </p:nvSpPr>
        <p:spPr bwMode="auto">
          <a:xfrm>
            <a:off x="251520" y="404664"/>
            <a:ext cx="8712968" cy="5976664"/>
          </a:xfrm>
          <a:prstGeom prst="rect">
            <a:avLst/>
          </a:prstGeom>
          <a:noFill/>
          <a:ln w="9525">
            <a:noFill/>
            <a:miter lim="800000"/>
            <a:headEnd/>
            <a:tailEnd/>
          </a:ln>
          <a:effectLst/>
        </p:spPr>
        <p:txBody>
          <a:bodyPr/>
          <a:lstStyle/>
          <a:p>
            <a:pPr>
              <a:defRPr/>
            </a:pPr>
            <a:r>
              <a:rPr lang="en-US" altLang="ko-KR" sz="2800" b="1" dirty="0" smtClean="0">
                <a:solidFill>
                  <a:schemeClr val="accent2"/>
                </a:solidFill>
                <a:latin typeface="굴림" pitchFamily="50" charset="-127"/>
                <a:ea typeface="굴림" pitchFamily="50" charset="-127"/>
              </a:rPr>
              <a:t>(The Current Financial Supervisory Framework)</a:t>
            </a:r>
          </a:p>
          <a:p>
            <a:pPr>
              <a:defRPr/>
            </a:pPr>
            <a:endParaRPr lang="en-US" altLang="ko-KR" sz="1000" b="1" dirty="0">
              <a:solidFill>
                <a:schemeClr val="accent1"/>
              </a:solidFill>
              <a:latin typeface="굴림" pitchFamily="50" charset="-127"/>
              <a:ea typeface="굴림" pitchFamily="50" charset="-127"/>
            </a:endParaRPr>
          </a:p>
          <a:p>
            <a:pPr>
              <a:defRPr/>
            </a:pPr>
            <a:r>
              <a:rPr lang="en-US" altLang="ko-KR" sz="1000" b="1" dirty="0" smtClean="0">
                <a:solidFill>
                  <a:schemeClr val="accent1"/>
                </a:solidFill>
                <a:effectLst>
                  <a:outerShdw blurRad="38100" dist="38100" dir="2700000" algn="tl">
                    <a:srgbClr val="000000">
                      <a:alpha val="43137"/>
                    </a:srgbClr>
                  </a:outerShdw>
                </a:effectLst>
                <a:latin typeface="굴림" pitchFamily="50" charset="-127"/>
                <a:ea typeface="굴림" pitchFamily="50" charset="-127"/>
              </a:rPr>
              <a:t>      </a:t>
            </a:r>
            <a:r>
              <a:rPr lang="en-US" altLang="ko-KR" sz="2400" b="1" dirty="0" smtClean="0">
                <a:latin typeface="굴림" pitchFamily="50" charset="-127"/>
                <a:ea typeface="굴림" pitchFamily="50" charset="-127"/>
              </a:rPr>
              <a:t>Legal Mandate </a:t>
            </a:r>
            <a:r>
              <a:rPr lang="en-US" altLang="ko-KR" dirty="0" smtClean="0">
                <a:latin typeface="굴림" pitchFamily="50" charset="-127"/>
                <a:ea typeface="굴림" pitchFamily="50" charset="-127"/>
              </a:rPr>
              <a:t>(excerpts from express provisions)</a:t>
            </a:r>
          </a:p>
          <a:p>
            <a:pPr>
              <a:defRPr/>
            </a:pPr>
            <a:endParaRPr lang="en-US" altLang="ko-KR" sz="1000" b="1" dirty="0">
              <a:latin typeface="굴림" pitchFamily="50" charset="-127"/>
              <a:ea typeface="굴림" pitchFamily="50" charset="-127"/>
            </a:endParaRPr>
          </a:p>
          <a:p>
            <a:pPr>
              <a:defRPr/>
            </a:pPr>
            <a:r>
              <a:rPr lang="en-US" altLang="ko-KR" b="1" dirty="0">
                <a:solidFill>
                  <a:schemeClr val="folHlink"/>
                </a:solidFill>
                <a:latin typeface="굴림" pitchFamily="50" charset="-127"/>
                <a:ea typeface="굴림" pitchFamily="50" charset="-127"/>
              </a:rPr>
              <a:t>• MOSF(Ministry of Strategy and Finance) is </a:t>
            </a:r>
            <a:r>
              <a:rPr lang="en-US" altLang="ko-KR" b="1" dirty="0" smtClean="0">
                <a:solidFill>
                  <a:schemeClr val="folHlink"/>
                </a:solidFill>
                <a:latin typeface="굴림" pitchFamily="50" charset="-127"/>
                <a:ea typeface="굴림" pitchFamily="50" charset="-127"/>
              </a:rPr>
              <a:t>to: </a:t>
            </a:r>
            <a:r>
              <a:rPr lang="en-US" altLang="ko-KR" sz="1600" dirty="0" smtClean="0">
                <a:latin typeface="굴림" pitchFamily="50" charset="-127"/>
                <a:ea typeface="굴림" pitchFamily="50" charset="-127"/>
              </a:rPr>
              <a:t>(Government Organization Act)</a:t>
            </a:r>
            <a:endParaRPr lang="en-US" altLang="ko-KR" dirty="0">
              <a:solidFill>
                <a:srgbClr val="FFC000"/>
              </a:solidFill>
              <a:latin typeface="굴림" pitchFamily="50" charset="-127"/>
              <a:ea typeface="굴림" pitchFamily="50" charset="-127"/>
            </a:endParaRPr>
          </a:p>
          <a:p>
            <a:pPr>
              <a:lnSpc>
                <a:spcPct val="130000"/>
              </a:lnSpc>
              <a:defRPr/>
            </a:pPr>
            <a:r>
              <a:rPr lang="en-US" altLang="ko-KR" sz="2400" dirty="0">
                <a:latin typeface="굴림" pitchFamily="50" charset="-127"/>
                <a:ea typeface="굴림" pitchFamily="50" charset="-127"/>
              </a:rPr>
              <a:t> </a:t>
            </a:r>
            <a:r>
              <a:rPr lang="en-US" altLang="ko-KR" dirty="0">
                <a:latin typeface="굴림" pitchFamily="50" charset="-127"/>
                <a:ea typeface="굴림" pitchFamily="50" charset="-127"/>
              </a:rPr>
              <a:t>- “establish mid- and long-term strategies for national development”</a:t>
            </a:r>
          </a:p>
          <a:p>
            <a:pPr>
              <a:lnSpc>
                <a:spcPct val="130000"/>
              </a:lnSpc>
              <a:defRPr/>
            </a:pPr>
            <a:r>
              <a:rPr lang="en-US" altLang="ko-KR" dirty="0">
                <a:latin typeface="굴림" pitchFamily="50" charset="-127"/>
                <a:ea typeface="굴림" pitchFamily="50" charset="-127"/>
              </a:rPr>
              <a:t> - “formulate, control and coordinate economic and financial policies”</a:t>
            </a:r>
          </a:p>
          <a:p>
            <a:pPr>
              <a:lnSpc>
                <a:spcPct val="130000"/>
              </a:lnSpc>
              <a:defRPr/>
            </a:pPr>
            <a:r>
              <a:rPr lang="en-US" altLang="ko-KR" dirty="0">
                <a:latin typeface="굴림" pitchFamily="50" charset="-127"/>
                <a:ea typeface="굴림" pitchFamily="50" charset="-127"/>
              </a:rPr>
              <a:t> - “compile, execute and performance-manage budget and funds”</a:t>
            </a:r>
          </a:p>
          <a:p>
            <a:pPr>
              <a:defRPr/>
            </a:pPr>
            <a:r>
              <a:rPr lang="en-US" altLang="ko-KR" dirty="0">
                <a:latin typeface="굴림" pitchFamily="50" charset="-127"/>
                <a:ea typeface="굴림" pitchFamily="50" charset="-127"/>
              </a:rPr>
              <a:t> - “administer the affairs on money, foreign exchange, national </a:t>
            </a:r>
          </a:p>
          <a:p>
            <a:pPr>
              <a:defRPr/>
            </a:pPr>
            <a:r>
              <a:rPr lang="en-US" altLang="ko-KR" dirty="0">
                <a:latin typeface="굴림" pitchFamily="50" charset="-127"/>
                <a:ea typeface="굴림" pitchFamily="50" charset="-127"/>
              </a:rPr>
              <a:t>     treasury, government accounting, internal tax system, customs, </a:t>
            </a:r>
          </a:p>
          <a:p>
            <a:pPr>
              <a:defRPr/>
            </a:pPr>
            <a:r>
              <a:rPr lang="en-US" altLang="ko-KR" dirty="0">
                <a:latin typeface="굴림" pitchFamily="50" charset="-127"/>
                <a:ea typeface="굴림" pitchFamily="50" charset="-127"/>
              </a:rPr>
              <a:t>     international finance, public agencies management, economic </a:t>
            </a:r>
          </a:p>
          <a:p>
            <a:pPr>
              <a:defRPr/>
            </a:pPr>
            <a:r>
              <a:rPr lang="en-US" altLang="ko-KR" dirty="0">
                <a:latin typeface="굴림" pitchFamily="50" charset="-127"/>
                <a:ea typeface="굴림" pitchFamily="50" charset="-127"/>
              </a:rPr>
              <a:t>     cooperation, state property, private investment, and national debt”</a:t>
            </a:r>
          </a:p>
          <a:p>
            <a:pPr>
              <a:lnSpc>
                <a:spcPct val="130000"/>
              </a:lnSpc>
              <a:defRPr/>
            </a:pPr>
            <a:endParaRPr lang="en-US" altLang="ko-KR" sz="500" dirty="0">
              <a:latin typeface="굴림" pitchFamily="50" charset="-127"/>
              <a:ea typeface="굴림" pitchFamily="50" charset="-127"/>
            </a:endParaRPr>
          </a:p>
          <a:p>
            <a:pPr>
              <a:defRPr/>
            </a:pPr>
            <a:r>
              <a:rPr lang="en-US" altLang="ko-KR" b="1" dirty="0">
                <a:solidFill>
                  <a:srgbClr val="FFC000"/>
                </a:solidFill>
                <a:latin typeface="굴림" pitchFamily="50" charset="-127"/>
                <a:ea typeface="굴림" pitchFamily="50" charset="-127"/>
              </a:rPr>
              <a:t>• BOK(Bank of Korea) </a:t>
            </a:r>
            <a:r>
              <a:rPr lang="en-US" altLang="ko-KR" b="1" dirty="0" smtClean="0">
                <a:solidFill>
                  <a:srgbClr val="FFC000"/>
                </a:solidFill>
                <a:latin typeface="굴림" pitchFamily="50" charset="-127"/>
                <a:ea typeface="굴림" pitchFamily="50" charset="-127"/>
              </a:rPr>
              <a:t>is to: </a:t>
            </a:r>
            <a:r>
              <a:rPr lang="en-US" altLang="ko-KR" sz="1800" dirty="0" smtClean="0">
                <a:latin typeface="굴림" pitchFamily="50" charset="-127"/>
                <a:ea typeface="굴림" pitchFamily="50" charset="-127"/>
              </a:rPr>
              <a:t>(The Bank of Korea Act)</a:t>
            </a:r>
            <a:r>
              <a:rPr lang="en-US" altLang="ko-KR" sz="2200" dirty="0" smtClean="0">
                <a:solidFill>
                  <a:srgbClr val="FFC000"/>
                </a:solidFill>
                <a:latin typeface="굴림" pitchFamily="50" charset="-127"/>
                <a:ea typeface="굴림" pitchFamily="50" charset="-127"/>
              </a:rPr>
              <a:t> </a:t>
            </a:r>
            <a:endParaRPr lang="en-US" altLang="ko-KR" sz="2200" dirty="0">
              <a:solidFill>
                <a:srgbClr val="FFC000"/>
              </a:solidFill>
              <a:latin typeface="굴림" pitchFamily="50" charset="-127"/>
              <a:ea typeface="굴림" pitchFamily="50" charset="-127"/>
            </a:endParaRPr>
          </a:p>
          <a:p>
            <a:pPr>
              <a:defRPr/>
            </a:pPr>
            <a:r>
              <a:rPr lang="en-US" altLang="ko-KR" dirty="0">
                <a:latin typeface="굴림" pitchFamily="50" charset="-127"/>
                <a:ea typeface="굴림" pitchFamily="50" charset="-127"/>
              </a:rPr>
              <a:t> - “contribute to the sound development of the national economy by </a:t>
            </a:r>
          </a:p>
          <a:p>
            <a:pPr>
              <a:defRPr/>
            </a:pPr>
            <a:r>
              <a:rPr lang="en-US" altLang="ko-KR" dirty="0">
                <a:latin typeface="굴림" pitchFamily="50" charset="-127"/>
                <a:ea typeface="굴림" pitchFamily="50" charset="-127"/>
              </a:rPr>
              <a:t>     pursuing price stability through the formulation and implementation </a:t>
            </a:r>
          </a:p>
          <a:p>
            <a:pPr>
              <a:defRPr/>
            </a:pPr>
            <a:r>
              <a:rPr lang="en-US" altLang="ko-KR" dirty="0">
                <a:latin typeface="굴림" pitchFamily="50" charset="-127"/>
                <a:ea typeface="굴림" pitchFamily="50" charset="-127"/>
              </a:rPr>
              <a:t>     of efficient monetary and credit policies”</a:t>
            </a:r>
          </a:p>
          <a:p>
            <a:pPr>
              <a:defRPr/>
            </a:pPr>
            <a:r>
              <a:rPr lang="en-US" altLang="ko-KR" dirty="0">
                <a:latin typeface="굴림" pitchFamily="50" charset="-127"/>
                <a:ea typeface="굴림" pitchFamily="50" charset="-127"/>
              </a:rPr>
              <a:t> - “pay attention to financial stability in carrying out its monetary and </a:t>
            </a:r>
          </a:p>
          <a:p>
            <a:pPr>
              <a:defRPr/>
            </a:pPr>
            <a:r>
              <a:rPr lang="en-US" altLang="ko-KR" dirty="0">
                <a:latin typeface="굴림" pitchFamily="50" charset="-127"/>
                <a:ea typeface="굴림" pitchFamily="50" charset="-127"/>
              </a:rPr>
              <a:t>     credit policies” </a:t>
            </a:r>
            <a:endParaRPr lang="en-US" altLang="ko-KR" dirty="0">
              <a:solidFill>
                <a:srgbClr val="FFC000"/>
              </a:solidFill>
              <a:latin typeface="굴림" pitchFamily="50" charset="-127"/>
              <a:ea typeface="굴림" pitchFamily="50" charset="-127"/>
            </a:endParaRPr>
          </a:p>
          <a:p>
            <a:pPr>
              <a:lnSpc>
                <a:spcPct val="130000"/>
              </a:lnSpc>
              <a:defRPr/>
            </a:pPr>
            <a:endParaRPr lang="en-US" altLang="ko-KR" sz="2800" b="1" dirty="0">
              <a:solidFill>
                <a:srgbClr val="FFC000"/>
              </a:solidFill>
              <a:effectLst>
                <a:outerShdw blurRad="38100" dist="38100" dir="2700000" algn="tl">
                  <a:srgbClr val="000000">
                    <a:alpha val="43137"/>
                  </a:srgbClr>
                </a:outerShdw>
              </a:effectLst>
              <a:latin typeface="굴림" pitchFamily="50" charset="-127"/>
              <a:ea typeface="굴림" pitchFamily="50" charset="-127"/>
            </a:endParaRPr>
          </a:p>
          <a:p>
            <a:pPr>
              <a:lnSpc>
                <a:spcPct val="130000"/>
              </a:lnSpc>
              <a:defRPr/>
            </a:pPr>
            <a:endParaRPr lang="en-US" altLang="ko-KR" sz="2400" b="1" dirty="0">
              <a:effectLst>
                <a:outerShdw blurRad="38100" dist="38100" dir="2700000" algn="tl">
                  <a:srgbClr val="000000"/>
                </a:outerShdw>
              </a:effectLst>
              <a:latin typeface="굴림" pitchFamily="50" charset="-127"/>
              <a:ea typeface="굴림" pitchFamily="50" charset="-127"/>
            </a:endParaRPr>
          </a:p>
          <a:p>
            <a:pPr>
              <a:lnSpc>
                <a:spcPct val="130000"/>
              </a:lnSpc>
              <a:defRPr/>
            </a:pPr>
            <a:endParaRPr lang="en-US" altLang="ko-KR" sz="2800" b="1" dirty="0">
              <a:effectLst>
                <a:outerShdw blurRad="38100" dist="38100" dir="2700000" algn="tl">
                  <a:srgbClr val="000000"/>
                </a:outerShdw>
              </a:effectLst>
              <a:latin typeface="굴림" pitchFamily="50" charset="-127"/>
              <a:ea typeface="굴림" pitchFamily="50" charset="-127"/>
            </a:endParaRPr>
          </a:p>
          <a:p>
            <a:pPr>
              <a:lnSpc>
                <a:spcPct val="130000"/>
              </a:lnSpc>
              <a:defRPr/>
            </a:pPr>
            <a:endParaRPr lang="en-US" altLang="ko-KR" sz="2800" b="1" dirty="0">
              <a:effectLst>
                <a:outerShdw blurRad="38100" dist="38100" dir="2700000" algn="tl">
                  <a:srgbClr val="000000"/>
                </a:outerShdw>
              </a:effectLst>
              <a:latin typeface="굴림" pitchFamily="50" charset="-127"/>
              <a:ea typeface="굴림" pitchFamily="50" charset="-127"/>
            </a:endParaRPr>
          </a:p>
        </p:txBody>
      </p:sp>
      <p:sp>
        <p:nvSpPr>
          <p:cNvPr id="3077"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395536" y="980728"/>
            <a:ext cx="6696744"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F6AE0AE0-7884-4E64-8ECC-F65BFBCEAE0F}" type="slidenum">
              <a:rPr lang="en-US" altLang="ko-KR"/>
              <a:pPr>
                <a:defRPr/>
              </a:pPr>
              <a:t>17</a:t>
            </a:fld>
            <a:endParaRPr lang="en-US" altLang="ko-KR"/>
          </a:p>
        </p:txBody>
      </p:sp>
      <p:sp>
        <p:nvSpPr>
          <p:cNvPr id="267266" name="Rectangle 2"/>
          <p:cNvSpPr>
            <a:spLocks noChangeArrowheads="1"/>
          </p:cNvSpPr>
          <p:nvPr/>
        </p:nvSpPr>
        <p:spPr bwMode="auto">
          <a:xfrm>
            <a:off x="251520" y="404664"/>
            <a:ext cx="8569325" cy="5760640"/>
          </a:xfrm>
          <a:prstGeom prst="rect">
            <a:avLst/>
          </a:prstGeom>
          <a:noFill/>
          <a:ln w="9525">
            <a:noFill/>
            <a:miter lim="800000"/>
            <a:headEnd/>
            <a:tailEnd/>
          </a:ln>
          <a:effectLst/>
        </p:spPr>
        <p:txBody>
          <a:bodyPr/>
          <a:lstStyle/>
          <a:p>
            <a:pPr>
              <a:defRPr/>
            </a:pPr>
            <a:r>
              <a:rPr lang="en-US" altLang="ko-KR" sz="2800" b="1" dirty="0">
                <a:solidFill>
                  <a:schemeClr val="accent2"/>
                </a:solidFill>
                <a:latin typeface="굴림" pitchFamily="50" charset="-127"/>
                <a:ea typeface="굴림" pitchFamily="50" charset="-127"/>
              </a:rPr>
              <a:t>Cont...</a:t>
            </a:r>
          </a:p>
          <a:p>
            <a:pPr>
              <a:defRPr/>
            </a:pPr>
            <a:endParaRPr lang="en-US" altLang="ko-KR" sz="1000" b="1" dirty="0">
              <a:solidFill>
                <a:schemeClr val="accent1"/>
              </a:solidFill>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sz="2300" b="1" dirty="0">
                <a:solidFill>
                  <a:schemeClr val="folHlink"/>
                </a:solidFill>
                <a:latin typeface="굴림" pitchFamily="50" charset="-127"/>
                <a:ea typeface="굴림" pitchFamily="50" charset="-127"/>
              </a:rPr>
              <a:t>• FSC(Financial Services Commission) and FSS(Financial </a:t>
            </a:r>
          </a:p>
          <a:p>
            <a:pPr>
              <a:defRPr/>
            </a:pPr>
            <a:r>
              <a:rPr lang="en-US" altLang="ko-KR" sz="2300" b="1" dirty="0">
                <a:solidFill>
                  <a:schemeClr val="folHlink"/>
                </a:solidFill>
                <a:latin typeface="굴림" pitchFamily="50" charset="-127"/>
                <a:ea typeface="굴림" pitchFamily="50" charset="-127"/>
              </a:rPr>
              <a:t>  Supervisory Service) are to</a:t>
            </a:r>
            <a:r>
              <a:rPr lang="en-US" altLang="ko-KR" sz="2300" b="1" dirty="0" smtClean="0">
                <a:solidFill>
                  <a:schemeClr val="folHlink"/>
                </a:solidFill>
                <a:latin typeface="굴림" pitchFamily="50" charset="-127"/>
                <a:ea typeface="굴림" pitchFamily="50" charset="-127"/>
              </a:rPr>
              <a:t>: </a:t>
            </a:r>
            <a:r>
              <a:rPr lang="en-US" altLang="ko-KR" sz="1800" dirty="0" smtClean="0">
                <a:latin typeface="굴림" pitchFamily="50" charset="-127"/>
                <a:ea typeface="굴림" pitchFamily="50" charset="-127"/>
              </a:rPr>
              <a:t>(Act on the Establishment, etc. of </a:t>
            </a:r>
          </a:p>
          <a:p>
            <a:pPr>
              <a:defRPr/>
            </a:pPr>
            <a:r>
              <a:rPr lang="en-US" altLang="ko-KR" sz="1800" dirty="0" smtClean="0">
                <a:latin typeface="굴림" pitchFamily="50" charset="-127"/>
                <a:ea typeface="굴림" pitchFamily="50" charset="-127"/>
              </a:rPr>
              <a:t>   Financial Services Commission)</a:t>
            </a:r>
          </a:p>
          <a:p>
            <a:pPr>
              <a:defRPr/>
            </a:pPr>
            <a:endParaRPr lang="en-US" altLang="ko-KR" sz="300" dirty="0">
              <a:latin typeface="굴림" pitchFamily="50" charset="-127"/>
              <a:ea typeface="굴림" pitchFamily="50" charset="-127"/>
            </a:endParaRPr>
          </a:p>
          <a:p>
            <a:pPr>
              <a:lnSpc>
                <a:spcPct val="130000"/>
              </a:lnSpc>
              <a:defRPr/>
            </a:pPr>
            <a:r>
              <a:rPr lang="en-US" altLang="ko-KR" sz="2400" dirty="0">
                <a:latin typeface="굴림" pitchFamily="50" charset="-127"/>
                <a:ea typeface="굴림" pitchFamily="50" charset="-127"/>
              </a:rPr>
              <a:t> </a:t>
            </a:r>
            <a:r>
              <a:rPr lang="en-US" altLang="ko-KR" dirty="0">
                <a:latin typeface="굴림" pitchFamily="50" charset="-127"/>
                <a:ea typeface="굴림" pitchFamily="50" charset="-127"/>
              </a:rPr>
              <a:t>- “contribute to the growth of the national economy </a:t>
            </a:r>
          </a:p>
          <a:p>
            <a:pPr>
              <a:defRPr/>
            </a:pPr>
            <a:r>
              <a:rPr lang="en-US" altLang="ko-KR" dirty="0">
                <a:latin typeface="굴림" pitchFamily="50" charset="-127"/>
                <a:ea typeface="굴림" pitchFamily="50" charset="-127"/>
              </a:rPr>
              <a:t>	by promoting the advancement of the financial industry and 	 	     the stability of financial markets,</a:t>
            </a:r>
          </a:p>
          <a:p>
            <a:pPr>
              <a:defRPr/>
            </a:pPr>
            <a:r>
              <a:rPr lang="en-US" altLang="ko-KR" dirty="0">
                <a:latin typeface="굴림" pitchFamily="50" charset="-127"/>
                <a:ea typeface="굴림" pitchFamily="50" charset="-127"/>
              </a:rPr>
              <a:t>	by establishing sound credit order and fair financial 	   	  	     transaction practices, </a:t>
            </a:r>
            <a:r>
              <a:rPr lang="en-US" altLang="ko-KR" dirty="0" smtClean="0">
                <a:latin typeface="굴림" pitchFamily="50" charset="-127"/>
                <a:ea typeface="굴림" pitchFamily="50" charset="-127"/>
              </a:rPr>
              <a:t>and </a:t>
            </a:r>
            <a:endParaRPr lang="en-US" altLang="ko-KR" dirty="0">
              <a:latin typeface="굴림" pitchFamily="50" charset="-127"/>
              <a:ea typeface="굴림" pitchFamily="50" charset="-127"/>
            </a:endParaRPr>
          </a:p>
          <a:p>
            <a:pPr>
              <a:defRPr/>
            </a:pPr>
            <a:r>
              <a:rPr lang="en-US" altLang="ko-KR" dirty="0">
                <a:latin typeface="굴림" pitchFamily="50" charset="-127"/>
                <a:ea typeface="굴림" pitchFamily="50" charset="-127"/>
              </a:rPr>
              <a:t>	by protecting financial consumers such as depositors and 	  	     investors ”</a:t>
            </a:r>
          </a:p>
          <a:p>
            <a:pPr>
              <a:defRPr/>
            </a:pPr>
            <a:endParaRPr lang="en-US" altLang="ko-KR" sz="500" dirty="0" smtClean="0">
              <a:solidFill>
                <a:srgbClr val="FFC000"/>
              </a:solidFill>
              <a:latin typeface="굴림" pitchFamily="50" charset="-127"/>
              <a:ea typeface="굴림" pitchFamily="50" charset="-127"/>
            </a:endParaRPr>
          </a:p>
          <a:p>
            <a:pPr>
              <a:defRPr/>
            </a:pPr>
            <a:r>
              <a:rPr lang="en-US" altLang="ko-KR" sz="2300" b="1" dirty="0" smtClean="0">
                <a:solidFill>
                  <a:srgbClr val="FFC000"/>
                </a:solidFill>
                <a:latin typeface="굴림" pitchFamily="50" charset="-127"/>
                <a:ea typeface="굴림" pitchFamily="50" charset="-127"/>
              </a:rPr>
              <a:t>• </a:t>
            </a:r>
            <a:r>
              <a:rPr lang="en-US" altLang="ko-KR" sz="2300" b="1" dirty="0">
                <a:solidFill>
                  <a:srgbClr val="FFC000"/>
                </a:solidFill>
                <a:latin typeface="굴림" pitchFamily="50" charset="-127"/>
                <a:ea typeface="굴림" pitchFamily="50" charset="-127"/>
              </a:rPr>
              <a:t>KDIC(Korea Deposit Insurance Corporation) is to: </a:t>
            </a:r>
            <a:r>
              <a:rPr lang="en-US" altLang="ko-KR" sz="1800" dirty="0" smtClean="0">
                <a:latin typeface="굴림" pitchFamily="50" charset="-127"/>
                <a:ea typeface="굴림" pitchFamily="50" charset="-127"/>
              </a:rPr>
              <a:t>(Depositor </a:t>
            </a:r>
          </a:p>
          <a:p>
            <a:pPr>
              <a:defRPr/>
            </a:pPr>
            <a:r>
              <a:rPr lang="en-US" altLang="ko-KR" sz="1800" dirty="0" smtClean="0">
                <a:latin typeface="굴림" pitchFamily="50" charset="-127"/>
                <a:ea typeface="굴림" pitchFamily="50" charset="-127"/>
              </a:rPr>
              <a:t>   Protection Act)</a:t>
            </a:r>
            <a:endParaRPr lang="en-US" altLang="ko-KR" sz="1800" dirty="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a:t>
            </a:r>
            <a:r>
              <a:rPr lang="en-US" altLang="ko-KR" dirty="0">
                <a:latin typeface="굴림" pitchFamily="50" charset="-127"/>
                <a:ea typeface="굴림" pitchFamily="50" charset="-127"/>
              </a:rPr>
              <a:t>- “contribute to the protection of depositors and maintenance of the </a:t>
            </a:r>
          </a:p>
          <a:p>
            <a:pPr>
              <a:defRPr/>
            </a:pPr>
            <a:r>
              <a:rPr lang="en-US" altLang="ko-KR" dirty="0">
                <a:latin typeface="굴림" pitchFamily="50" charset="-127"/>
                <a:ea typeface="굴림" pitchFamily="50" charset="-127"/>
              </a:rPr>
              <a:t>     stability of financial system by efficiently operating a deposit </a:t>
            </a:r>
          </a:p>
          <a:p>
            <a:pPr>
              <a:defRPr/>
            </a:pPr>
            <a:r>
              <a:rPr lang="en-US" altLang="ko-KR" dirty="0">
                <a:latin typeface="굴림" pitchFamily="50" charset="-127"/>
                <a:ea typeface="굴림" pitchFamily="50" charset="-127"/>
              </a:rPr>
              <a:t>     insurance system,  etc.” </a:t>
            </a:r>
            <a:endParaRPr lang="en-US" altLang="ko-KR" sz="2800" b="1" dirty="0">
              <a:latin typeface="굴림" pitchFamily="50" charset="-127"/>
              <a:ea typeface="굴림" pitchFamily="50" charset="-127"/>
            </a:endParaRPr>
          </a:p>
        </p:txBody>
      </p:sp>
      <p:sp>
        <p:nvSpPr>
          <p:cNvPr id="410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모서리가 둥근 직사각형 84"/>
          <p:cNvSpPr/>
          <p:nvPr/>
        </p:nvSpPr>
        <p:spPr>
          <a:xfrm>
            <a:off x="3500438" y="4643438"/>
            <a:ext cx="2000250" cy="1071562"/>
          </a:xfrm>
          <a:prstGeom prst="roundRect">
            <a:avLst/>
          </a:prstGeom>
        </p:spPr>
        <p:style>
          <a:lnRef idx="1">
            <a:schemeClr val="accent2"/>
          </a:lnRef>
          <a:fillRef idx="3">
            <a:schemeClr val="accent2"/>
          </a:fillRef>
          <a:effectRef idx="2">
            <a:schemeClr val="accent2"/>
          </a:effectRef>
          <a:fontRef idx="minor">
            <a:schemeClr val="lt1"/>
          </a:fontRef>
        </p:style>
        <p:txBody>
          <a:bodyPr/>
          <a:lstStyle/>
          <a:p>
            <a:pPr algn="ctr">
              <a:defRPr/>
            </a:pPr>
            <a:r>
              <a:rPr lang="en-US" b="1" dirty="0"/>
              <a:t>FSS(FCPB)</a:t>
            </a:r>
          </a:p>
        </p:txBody>
      </p:sp>
      <p:sp>
        <p:nvSpPr>
          <p:cNvPr id="93" name="모서리가 둥근 직사각형 92"/>
          <p:cNvSpPr/>
          <p:nvPr/>
        </p:nvSpPr>
        <p:spPr>
          <a:xfrm>
            <a:off x="6215063" y="1071563"/>
            <a:ext cx="2357437" cy="714375"/>
          </a:xfrm>
          <a:prstGeom prst="roundRect">
            <a:avLst/>
          </a:prstGeom>
        </p:spPr>
        <p:style>
          <a:lnRef idx="1">
            <a:schemeClr val="accent2"/>
          </a:lnRef>
          <a:fillRef idx="3">
            <a:schemeClr val="accent2"/>
          </a:fillRef>
          <a:effectRef idx="2">
            <a:schemeClr val="accent2"/>
          </a:effectRef>
          <a:fontRef idx="minor">
            <a:schemeClr val="lt1"/>
          </a:fontRef>
        </p:style>
        <p:txBody>
          <a:bodyPr/>
          <a:lstStyle/>
          <a:p>
            <a:pPr algn="ctr">
              <a:defRPr/>
            </a:pPr>
            <a:r>
              <a:rPr lang="en-US" b="1" dirty="0"/>
              <a:t>BOK</a:t>
            </a:r>
          </a:p>
        </p:txBody>
      </p:sp>
      <p:sp>
        <p:nvSpPr>
          <p:cNvPr id="97" name="모서리가 둥근 직사각형 96"/>
          <p:cNvSpPr/>
          <p:nvPr/>
        </p:nvSpPr>
        <p:spPr>
          <a:xfrm>
            <a:off x="6215063" y="1357313"/>
            <a:ext cx="2357437" cy="714375"/>
          </a:xfrm>
          <a:prstGeom prst="roundRect">
            <a:avLst/>
          </a:prstGeom>
        </p:spPr>
        <p:style>
          <a:lnRef idx="1">
            <a:schemeClr val="accent2"/>
          </a:lnRef>
          <a:fillRef idx="3">
            <a:schemeClr val="accent2"/>
          </a:fillRef>
          <a:effectRef idx="2">
            <a:schemeClr val="accent2"/>
          </a:effectRef>
          <a:fontRef idx="minor">
            <a:schemeClr val="lt1"/>
          </a:fontRef>
        </p:style>
        <p:txBody>
          <a:bodyPr/>
          <a:lstStyle/>
          <a:p>
            <a:pPr algn="ctr">
              <a:defRPr/>
            </a:pPr>
            <a:r>
              <a:rPr lang="en-US" b="1" dirty="0"/>
              <a:t>BOK</a:t>
            </a:r>
          </a:p>
        </p:txBody>
      </p:sp>
      <p:sp>
        <p:nvSpPr>
          <p:cNvPr id="87" name="모서리가 둥근 직사각형 86"/>
          <p:cNvSpPr/>
          <p:nvPr/>
        </p:nvSpPr>
        <p:spPr>
          <a:xfrm>
            <a:off x="3143250" y="4643438"/>
            <a:ext cx="2000250" cy="1071562"/>
          </a:xfrm>
          <a:prstGeom prst="roundRect">
            <a:avLst/>
          </a:prstGeom>
        </p:spPr>
        <p:style>
          <a:lnRef idx="1">
            <a:schemeClr val="accent2"/>
          </a:lnRef>
          <a:fillRef idx="3">
            <a:schemeClr val="accent2"/>
          </a:fillRef>
          <a:effectRef idx="2">
            <a:schemeClr val="accent2"/>
          </a:effectRef>
          <a:fontRef idx="minor">
            <a:schemeClr val="lt1"/>
          </a:fontRef>
        </p:style>
        <p:txBody>
          <a:bodyPr/>
          <a:lstStyle/>
          <a:p>
            <a:pPr algn="ctr">
              <a:defRPr/>
            </a:pPr>
            <a:r>
              <a:rPr lang="en-US" b="1" dirty="0"/>
              <a:t>FSS(FCPB)</a:t>
            </a:r>
          </a:p>
          <a:p>
            <a:pPr algn="ctr">
              <a:defRPr/>
            </a:pPr>
            <a:r>
              <a:rPr lang="en-US" sz="1600" dirty="0"/>
              <a:t>Implementation of </a:t>
            </a:r>
            <a:endParaRPr lang="en-US" dirty="0"/>
          </a:p>
        </p:txBody>
      </p:sp>
      <p:sp>
        <p:nvSpPr>
          <p:cNvPr id="8" name="모서리가 둥근 직사각형 7"/>
          <p:cNvSpPr/>
          <p:nvPr/>
        </p:nvSpPr>
        <p:spPr>
          <a:xfrm>
            <a:off x="3143250" y="4643438"/>
            <a:ext cx="2357438" cy="1071562"/>
          </a:xfrm>
          <a:prstGeom prst="roundRect">
            <a:avLst/>
          </a:prstGeom>
          <a:gradFill>
            <a:gsLst>
              <a:gs pos="0">
                <a:srgbClr val="03D4A8"/>
              </a:gs>
              <a:gs pos="25000">
                <a:srgbClr val="21D6E0"/>
              </a:gs>
              <a:gs pos="75000">
                <a:srgbClr val="0087E6"/>
              </a:gs>
              <a:gs pos="100000">
                <a:srgbClr val="005CBF"/>
              </a:gs>
            </a:gsLst>
            <a:lin ang="16200000" scaled="0"/>
          </a:gradFill>
        </p:spPr>
        <p:style>
          <a:lnRef idx="1">
            <a:schemeClr val="accent2"/>
          </a:lnRef>
          <a:fillRef idx="3">
            <a:schemeClr val="accent2"/>
          </a:fillRef>
          <a:effectRef idx="2">
            <a:schemeClr val="accent2"/>
          </a:effectRef>
          <a:fontRef idx="minor">
            <a:schemeClr val="lt1"/>
          </a:fontRef>
        </p:style>
        <p:txBody>
          <a:bodyPr/>
          <a:lstStyle/>
          <a:p>
            <a:pPr algn="ctr">
              <a:defRPr/>
            </a:pPr>
            <a:r>
              <a:rPr lang="en-US" b="1" dirty="0"/>
              <a:t>FSS(FCPB)</a:t>
            </a:r>
          </a:p>
          <a:p>
            <a:pPr algn="ctr">
              <a:defRPr/>
            </a:pPr>
            <a:r>
              <a:rPr lang="en-US" sz="1600" dirty="0">
                <a:solidFill>
                  <a:schemeClr val="bg2"/>
                </a:solidFill>
              </a:rPr>
              <a:t>Implementation of </a:t>
            </a:r>
          </a:p>
          <a:p>
            <a:pPr algn="ctr">
              <a:defRPr/>
            </a:pPr>
            <a:r>
              <a:rPr lang="en-US" sz="1600" dirty="0">
                <a:solidFill>
                  <a:schemeClr val="bg2"/>
                </a:solidFill>
              </a:rPr>
              <a:t>Financial Supervision</a:t>
            </a:r>
            <a:endParaRPr lang="en-US" dirty="0">
              <a:solidFill>
                <a:schemeClr val="bg2"/>
              </a:solidFill>
            </a:endParaRPr>
          </a:p>
        </p:txBody>
      </p:sp>
      <p:sp>
        <p:nvSpPr>
          <p:cNvPr id="6" name="모서리가 둥근 직사각형 5"/>
          <p:cNvSpPr/>
          <p:nvPr/>
        </p:nvSpPr>
        <p:spPr>
          <a:xfrm>
            <a:off x="6215063" y="1071563"/>
            <a:ext cx="2357437" cy="1000125"/>
          </a:xfrm>
          <a:prstGeom prst="roundRect">
            <a:avLst/>
          </a:prstGeom>
          <a:gradFill>
            <a:gsLst>
              <a:gs pos="0">
                <a:srgbClr val="03D4A8"/>
              </a:gs>
              <a:gs pos="25000">
                <a:srgbClr val="21D6E0"/>
              </a:gs>
              <a:gs pos="75000">
                <a:srgbClr val="0087E6"/>
              </a:gs>
              <a:gs pos="100000">
                <a:srgbClr val="005CBF"/>
              </a:gs>
            </a:gsLst>
            <a:lin ang="16200000" scaled="0"/>
          </a:gradFill>
        </p:spPr>
        <p:style>
          <a:lnRef idx="1">
            <a:schemeClr val="accent2"/>
          </a:lnRef>
          <a:fillRef idx="3">
            <a:schemeClr val="accent2"/>
          </a:fillRef>
          <a:effectRef idx="2">
            <a:schemeClr val="accent2"/>
          </a:effectRef>
          <a:fontRef idx="minor">
            <a:schemeClr val="lt1"/>
          </a:fontRef>
        </p:style>
        <p:txBody>
          <a:bodyPr/>
          <a:lstStyle/>
          <a:p>
            <a:pPr algn="ctr">
              <a:defRPr/>
            </a:pPr>
            <a:r>
              <a:rPr lang="en-US" b="1" dirty="0"/>
              <a:t>BOK</a:t>
            </a:r>
          </a:p>
          <a:p>
            <a:pPr algn="ctr">
              <a:defRPr/>
            </a:pPr>
            <a:r>
              <a:rPr lang="en-US" sz="1600" dirty="0">
                <a:solidFill>
                  <a:schemeClr val="bg2"/>
                </a:solidFill>
              </a:rPr>
              <a:t>Monetary </a:t>
            </a:r>
            <a:r>
              <a:rPr lang="en-US" sz="1600" dirty="0" smtClean="0">
                <a:solidFill>
                  <a:schemeClr val="bg2"/>
                </a:solidFill>
              </a:rPr>
              <a:t>Policy;</a:t>
            </a:r>
            <a:endParaRPr lang="en-US" sz="1600" dirty="0">
              <a:solidFill>
                <a:schemeClr val="bg2"/>
              </a:solidFill>
            </a:endParaRPr>
          </a:p>
          <a:p>
            <a:pPr algn="ctr">
              <a:defRPr/>
            </a:pPr>
            <a:r>
              <a:rPr lang="en-US" sz="1600" dirty="0">
                <a:solidFill>
                  <a:schemeClr val="bg2"/>
                </a:solidFill>
              </a:rPr>
              <a:t>Payment System</a:t>
            </a:r>
            <a:endParaRPr lang="en-US" dirty="0">
              <a:solidFill>
                <a:schemeClr val="bg2"/>
              </a:solidFill>
            </a:endParaRPr>
          </a:p>
        </p:txBody>
      </p:sp>
      <p:sp>
        <p:nvSpPr>
          <p:cNvPr id="2" name="바닥글 개체 틀 1"/>
          <p:cNvSpPr>
            <a:spLocks noGrp="1"/>
          </p:cNvSpPr>
          <p:nvPr>
            <p:ph type="ftr" sz="quarter" idx="11"/>
          </p:nvPr>
        </p:nvSpPr>
        <p:spPr>
          <a:xfrm>
            <a:off x="3124200" y="6581775"/>
            <a:ext cx="2895600" cy="276225"/>
          </a:xfrm>
        </p:spPr>
        <p:txBody>
          <a:bodyPr/>
          <a:lstStyle/>
          <a:p>
            <a:pPr>
              <a:defRPr/>
            </a:pPr>
            <a:r>
              <a:rPr lang="en-US" altLang="ko-KR" dirty="0" smtClean="0"/>
              <a:t>ⓒ 2012 Hong-Bum Kim; All Rights Reserved</a:t>
            </a:r>
            <a:endParaRPr lang="en-US" altLang="ko-KR" dirty="0"/>
          </a:p>
        </p:txBody>
      </p:sp>
      <p:sp>
        <p:nvSpPr>
          <p:cNvPr id="3" name="슬라이드 번호 개체 틀 2"/>
          <p:cNvSpPr>
            <a:spLocks noGrp="1"/>
          </p:cNvSpPr>
          <p:nvPr>
            <p:ph type="sldNum" sz="quarter" idx="12"/>
          </p:nvPr>
        </p:nvSpPr>
        <p:spPr>
          <a:xfrm>
            <a:off x="6653213" y="6515100"/>
            <a:ext cx="2133600" cy="271463"/>
          </a:xfrm>
        </p:spPr>
        <p:txBody>
          <a:bodyPr/>
          <a:lstStyle/>
          <a:p>
            <a:pPr>
              <a:defRPr/>
            </a:pPr>
            <a:fld id="{3F7B0B9C-4E3D-4308-8956-5F889B005D72}" type="slidenum">
              <a:rPr lang="en-US" altLang="ko-KR" smtClean="0"/>
              <a:pPr>
                <a:defRPr/>
              </a:pPr>
              <a:t>18</a:t>
            </a:fld>
            <a:endParaRPr lang="en-US" altLang="ko-KR"/>
          </a:p>
        </p:txBody>
      </p:sp>
      <p:sp>
        <p:nvSpPr>
          <p:cNvPr id="4" name="모서리가 둥근 직사각형 3"/>
          <p:cNvSpPr/>
          <p:nvPr/>
        </p:nvSpPr>
        <p:spPr>
          <a:xfrm>
            <a:off x="142875" y="1071563"/>
            <a:ext cx="2357438" cy="1000125"/>
          </a:xfrm>
          <a:prstGeom prst="roundRect">
            <a:avLst/>
          </a:prstGeom>
          <a:gradFill>
            <a:gsLst>
              <a:gs pos="0">
                <a:srgbClr val="03D4A8"/>
              </a:gs>
              <a:gs pos="25000">
                <a:srgbClr val="21D6E0"/>
              </a:gs>
              <a:gs pos="75000">
                <a:srgbClr val="0087E6"/>
              </a:gs>
              <a:gs pos="100000">
                <a:srgbClr val="005CBF"/>
              </a:gs>
            </a:gsLst>
            <a:lin ang="16200000" scaled="0"/>
          </a:gradFill>
        </p:spPr>
        <p:style>
          <a:lnRef idx="1">
            <a:schemeClr val="accent2"/>
          </a:lnRef>
          <a:fillRef idx="3">
            <a:schemeClr val="accent2"/>
          </a:fillRef>
          <a:effectRef idx="2">
            <a:schemeClr val="accent2"/>
          </a:effectRef>
          <a:fontRef idx="minor">
            <a:schemeClr val="lt1"/>
          </a:fontRef>
        </p:style>
        <p:txBody>
          <a:bodyPr/>
          <a:lstStyle/>
          <a:p>
            <a:pPr algn="ctr">
              <a:lnSpc>
                <a:spcPct val="150000"/>
              </a:lnSpc>
              <a:defRPr/>
            </a:pPr>
            <a:r>
              <a:rPr lang="en-US" b="1" dirty="0"/>
              <a:t>MOSF</a:t>
            </a:r>
          </a:p>
          <a:p>
            <a:pPr algn="ctr">
              <a:lnSpc>
                <a:spcPct val="150000"/>
              </a:lnSpc>
              <a:defRPr/>
            </a:pPr>
            <a:r>
              <a:rPr lang="en-US" sz="1600" dirty="0">
                <a:solidFill>
                  <a:schemeClr val="bg2"/>
                </a:solidFill>
              </a:rPr>
              <a:t>International Finance</a:t>
            </a:r>
            <a:endParaRPr lang="en-US" dirty="0">
              <a:solidFill>
                <a:schemeClr val="bg2"/>
              </a:solidFill>
            </a:endParaRPr>
          </a:p>
        </p:txBody>
      </p:sp>
      <p:sp>
        <p:nvSpPr>
          <p:cNvPr id="7" name="모서리가 둥근 직사각형 6"/>
          <p:cNvSpPr/>
          <p:nvPr/>
        </p:nvSpPr>
        <p:spPr>
          <a:xfrm>
            <a:off x="3131840" y="2780928"/>
            <a:ext cx="2448272" cy="1000125"/>
          </a:xfrm>
          <a:prstGeom prst="roundRect">
            <a:avLst/>
          </a:prstGeom>
          <a:gradFill>
            <a:gsLst>
              <a:gs pos="0">
                <a:srgbClr val="03D4A8"/>
              </a:gs>
              <a:gs pos="25000">
                <a:srgbClr val="21D6E0"/>
              </a:gs>
              <a:gs pos="75000">
                <a:srgbClr val="0087E6"/>
              </a:gs>
              <a:gs pos="100000">
                <a:srgbClr val="005CBF"/>
              </a:gs>
            </a:gsLst>
            <a:lin ang="16200000" scaled="0"/>
          </a:gradFill>
        </p:spPr>
        <p:style>
          <a:lnRef idx="1">
            <a:schemeClr val="accent2"/>
          </a:lnRef>
          <a:fillRef idx="3">
            <a:schemeClr val="accent2"/>
          </a:fillRef>
          <a:effectRef idx="2">
            <a:schemeClr val="accent2"/>
          </a:effectRef>
          <a:fontRef idx="minor">
            <a:schemeClr val="lt1"/>
          </a:fontRef>
        </p:style>
        <p:txBody>
          <a:bodyPr/>
          <a:lstStyle/>
          <a:p>
            <a:pPr algn="ctr">
              <a:defRPr/>
            </a:pPr>
            <a:r>
              <a:rPr lang="en-US" b="1" dirty="0"/>
              <a:t>FSC(SFC)</a:t>
            </a:r>
          </a:p>
          <a:p>
            <a:pPr algn="ctr">
              <a:defRPr/>
            </a:pPr>
            <a:r>
              <a:rPr lang="en-US" sz="1500" dirty="0" smtClean="0">
                <a:solidFill>
                  <a:schemeClr val="bg2"/>
                </a:solidFill>
              </a:rPr>
              <a:t>Financial Sector Policy;</a:t>
            </a:r>
            <a:endParaRPr lang="en-US" sz="1500" dirty="0">
              <a:solidFill>
                <a:schemeClr val="bg2"/>
              </a:solidFill>
            </a:endParaRPr>
          </a:p>
          <a:p>
            <a:pPr algn="ctr">
              <a:defRPr/>
            </a:pPr>
            <a:r>
              <a:rPr lang="en-US" sz="1500" dirty="0">
                <a:solidFill>
                  <a:schemeClr val="bg2"/>
                </a:solidFill>
              </a:rPr>
              <a:t>Financial Supervision</a:t>
            </a:r>
          </a:p>
        </p:txBody>
      </p:sp>
      <p:sp>
        <p:nvSpPr>
          <p:cNvPr id="9" name="모서리가 둥근 직사각형 8"/>
          <p:cNvSpPr/>
          <p:nvPr/>
        </p:nvSpPr>
        <p:spPr>
          <a:xfrm>
            <a:off x="142875" y="4643438"/>
            <a:ext cx="2357438" cy="1071562"/>
          </a:xfrm>
          <a:prstGeom prst="roundRect">
            <a:avLst/>
          </a:prstGeom>
          <a:gradFill>
            <a:gsLst>
              <a:gs pos="0">
                <a:srgbClr val="03D4A8"/>
              </a:gs>
              <a:gs pos="25000">
                <a:srgbClr val="21D6E0"/>
              </a:gs>
              <a:gs pos="75000">
                <a:srgbClr val="0087E6"/>
              </a:gs>
              <a:gs pos="100000">
                <a:srgbClr val="005CBF"/>
              </a:gs>
            </a:gsLst>
            <a:lin ang="16200000" scaled="0"/>
          </a:gradFill>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b="1" dirty="0"/>
              <a:t>KDIC</a:t>
            </a:r>
          </a:p>
          <a:p>
            <a:pPr algn="ctr">
              <a:defRPr/>
            </a:pPr>
            <a:r>
              <a:rPr lang="en-US" sz="1600" dirty="0">
                <a:solidFill>
                  <a:schemeClr val="bg2"/>
                </a:solidFill>
              </a:rPr>
              <a:t>Depositor </a:t>
            </a:r>
            <a:r>
              <a:rPr lang="en-US" sz="1600" dirty="0" smtClean="0">
                <a:solidFill>
                  <a:schemeClr val="bg2"/>
                </a:solidFill>
              </a:rPr>
              <a:t>Protection;</a:t>
            </a:r>
            <a:endParaRPr lang="en-US" sz="1600" dirty="0">
              <a:solidFill>
                <a:schemeClr val="bg2"/>
              </a:solidFill>
            </a:endParaRPr>
          </a:p>
          <a:p>
            <a:pPr algn="ctr">
              <a:defRPr/>
            </a:pPr>
            <a:r>
              <a:rPr lang="en-US" sz="1600" dirty="0" smtClean="0">
                <a:solidFill>
                  <a:schemeClr val="bg2"/>
                </a:solidFill>
              </a:rPr>
              <a:t>Bond Issue </a:t>
            </a:r>
            <a:r>
              <a:rPr lang="en-US" sz="1600" dirty="0">
                <a:solidFill>
                  <a:schemeClr val="bg2"/>
                </a:solidFill>
              </a:rPr>
              <a:t>for </a:t>
            </a:r>
            <a:r>
              <a:rPr lang="en-US" sz="1600" dirty="0" smtClean="0">
                <a:solidFill>
                  <a:schemeClr val="bg2"/>
                </a:solidFill>
              </a:rPr>
              <a:t>Public Funds</a:t>
            </a:r>
            <a:endParaRPr lang="en-US" sz="1600" dirty="0">
              <a:solidFill>
                <a:schemeClr val="bg2"/>
              </a:solidFill>
            </a:endParaRPr>
          </a:p>
        </p:txBody>
      </p:sp>
      <p:sp>
        <p:nvSpPr>
          <p:cNvPr id="10" name="모서리가 둥근 직사각형 9"/>
          <p:cNvSpPr/>
          <p:nvPr/>
        </p:nvSpPr>
        <p:spPr>
          <a:xfrm>
            <a:off x="6215063" y="4643438"/>
            <a:ext cx="2357437" cy="1071562"/>
          </a:xfrm>
          <a:prstGeom prst="roundRect">
            <a:avLst/>
          </a:prstGeom>
          <a:gradFill>
            <a:gsLst>
              <a:gs pos="0">
                <a:srgbClr val="03D4A8"/>
              </a:gs>
              <a:gs pos="25000">
                <a:srgbClr val="21D6E0"/>
              </a:gs>
              <a:gs pos="75000">
                <a:srgbClr val="0087E6"/>
              </a:gs>
              <a:gs pos="100000">
                <a:srgbClr val="005CBF"/>
              </a:gs>
            </a:gsLst>
            <a:lin ang="16200000" scaled="0"/>
          </a:gradFill>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b="1" dirty="0"/>
              <a:t>KAMCO</a:t>
            </a:r>
          </a:p>
          <a:p>
            <a:pPr algn="ctr">
              <a:defRPr/>
            </a:pPr>
            <a:r>
              <a:rPr lang="en-US" sz="1600" dirty="0">
                <a:solidFill>
                  <a:schemeClr val="bg2"/>
                </a:solidFill>
              </a:rPr>
              <a:t>Acquisition and </a:t>
            </a:r>
          </a:p>
          <a:p>
            <a:pPr algn="ctr">
              <a:defRPr/>
            </a:pPr>
            <a:r>
              <a:rPr lang="en-US" sz="1600" dirty="0">
                <a:solidFill>
                  <a:schemeClr val="bg2"/>
                </a:solidFill>
              </a:rPr>
              <a:t>Resolution of </a:t>
            </a:r>
          </a:p>
          <a:p>
            <a:pPr algn="ctr">
              <a:defRPr/>
            </a:pPr>
            <a:r>
              <a:rPr lang="en-US" sz="1600" dirty="0">
                <a:solidFill>
                  <a:schemeClr val="bg2"/>
                </a:solidFill>
              </a:rPr>
              <a:t>Toxic Assets</a:t>
            </a:r>
          </a:p>
        </p:txBody>
      </p:sp>
      <p:sp>
        <p:nvSpPr>
          <p:cNvPr id="13" name="모서리가 둥근 직사각형 12"/>
          <p:cNvSpPr/>
          <p:nvPr/>
        </p:nvSpPr>
        <p:spPr>
          <a:xfrm>
            <a:off x="179512" y="332656"/>
            <a:ext cx="5688632" cy="571500"/>
          </a:xfrm>
          <a:prstGeom prst="roundRect">
            <a:avLst>
              <a:gd name="adj" fmla="val 0"/>
            </a:avLst>
          </a:prstGeom>
          <a:noFill/>
          <a:ln>
            <a:solidFill>
              <a:schemeClr val="accent2"/>
            </a:solidFill>
          </a:ln>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sz="2400" b="1" dirty="0">
                <a:solidFill>
                  <a:schemeClr val="tx1"/>
                </a:solidFill>
                <a:latin typeface="굴림" pitchFamily="50" charset="-127"/>
                <a:ea typeface="굴림" pitchFamily="50" charset="-127"/>
              </a:rPr>
              <a:t>Financial Supervisory System in Korea</a:t>
            </a:r>
            <a:endParaRPr lang="ko-KR" altLang="en-US" sz="2400" b="1" dirty="0">
              <a:solidFill>
                <a:schemeClr val="tx1"/>
              </a:solidFill>
              <a:latin typeface="굴림" pitchFamily="50" charset="-127"/>
              <a:ea typeface="굴림" pitchFamily="50" charset="-127"/>
            </a:endParaRPr>
          </a:p>
        </p:txBody>
      </p:sp>
      <p:cxnSp>
        <p:nvCxnSpPr>
          <p:cNvPr id="15" name="직선 화살표 연결선 14"/>
          <p:cNvCxnSpPr/>
          <p:nvPr/>
        </p:nvCxnSpPr>
        <p:spPr>
          <a:xfrm>
            <a:off x="2714625" y="1727200"/>
            <a:ext cx="3357563"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1" name="직선 화살표 연결선 30"/>
          <p:cNvCxnSpPr/>
          <p:nvPr/>
        </p:nvCxnSpPr>
        <p:spPr>
          <a:xfrm rot="5400000">
            <a:off x="5572125" y="2143125"/>
            <a:ext cx="714375" cy="714375"/>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7" name="직선 화살표 연결선 36"/>
          <p:cNvCxnSpPr/>
          <p:nvPr/>
        </p:nvCxnSpPr>
        <p:spPr>
          <a:xfrm rot="5400000">
            <a:off x="4000500" y="4214813"/>
            <a:ext cx="714375" cy="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1" name="직선 화살표 연결선 50"/>
          <p:cNvCxnSpPr/>
          <p:nvPr/>
        </p:nvCxnSpPr>
        <p:spPr>
          <a:xfrm>
            <a:off x="2643188" y="5286375"/>
            <a:ext cx="428625" cy="15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8" name="직선 화살표 연결선 57"/>
          <p:cNvCxnSpPr/>
          <p:nvPr/>
        </p:nvCxnSpPr>
        <p:spPr>
          <a:xfrm>
            <a:off x="5643563" y="5214938"/>
            <a:ext cx="428625" cy="1587"/>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60" name="꺾인 연결선 59"/>
          <p:cNvCxnSpPr>
            <a:stCxn id="93" idx="3"/>
            <a:endCxn id="87" idx="2"/>
          </p:cNvCxnSpPr>
          <p:nvPr/>
        </p:nvCxnSpPr>
        <p:spPr>
          <a:xfrm flipH="1">
            <a:off x="4143375" y="1428750"/>
            <a:ext cx="4429125" cy="4286250"/>
          </a:xfrm>
          <a:prstGeom prst="bentConnector4">
            <a:avLst>
              <a:gd name="adj1" fmla="val -9175"/>
              <a:gd name="adj2" fmla="val 11274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03" name="꺾인 연결선 102"/>
          <p:cNvCxnSpPr>
            <a:stCxn id="7" idx="1"/>
            <a:endCxn id="9" idx="0"/>
          </p:cNvCxnSpPr>
          <p:nvPr/>
        </p:nvCxnSpPr>
        <p:spPr>
          <a:xfrm rot="10800000" flipV="1">
            <a:off x="1321594" y="3280990"/>
            <a:ext cx="1810246" cy="1362447"/>
          </a:xfrm>
          <a:prstGeom prst="bentConnector2">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06" name="Shape 105"/>
          <p:cNvCxnSpPr>
            <a:stCxn id="7" idx="3"/>
            <a:endCxn id="10" idx="0"/>
          </p:cNvCxnSpPr>
          <p:nvPr/>
        </p:nvCxnSpPr>
        <p:spPr>
          <a:xfrm>
            <a:off x="5580112" y="3280991"/>
            <a:ext cx="1813670" cy="1362447"/>
          </a:xfrm>
          <a:prstGeom prst="bentConnector2">
            <a:avLst/>
          </a:prstGeom>
          <a:ln>
            <a:tailEnd type="arrow"/>
          </a:ln>
        </p:spPr>
        <p:style>
          <a:lnRef idx="2">
            <a:schemeClr val="accent4"/>
          </a:lnRef>
          <a:fillRef idx="0">
            <a:schemeClr val="accent4"/>
          </a:fillRef>
          <a:effectRef idx="1">
            <a:schemeClr val="accent4"/>
          </a:effectRef>
          <a:fontRef idx="minor">
            <a:schemeClr val="tx1"/>
          </a:fontRef>
        </p:style>
      </p:cxnSp>
      <p:sp>
        <p:nvSpPr>
          <p:cNvPr id="107" name="TextBox 106"/>
          <p:cNvSpPr txBox="1"/>
          <p:nvPr/>
        </p:nvSpPr>
        <p:spPr>
          <a:xfrm>
            <a:off x="71438" y="6215063"/>
            <a:ext cx="5220642" cy="477054"/>
          </a:xfrm>
          <a:prstGeom prst="rect">
            <a:avLst/>
          </a:prstGeom>
          <a:noFill/>
        </p:spPr>
        <p:txBody>
          <a:bodyPr wrap="square">
            <a:spAutoFit/>
          </a:bodyPr>
          <a:lstStyle/>
          <a:p>
            <a:pPr>
              <a:defRPr/>
            </a:pPr>
            <a:endParaRPr lang="en-US" altLang="ko-KR" sz="1000" dirty="0" smtClean="0">
              <a:latin typeface="+mj-lt"/>
            </a:endParaRPr>
          </a:p>
          <a:p>
            <a:pPr>
              <a:defRPr/>
            </a:pPr>
            <a:r>
              <a:rPr lang="en-US" altLang="ko-KR" sz="1500" dirty="0" smtClean="0">
                <a:latin typeface="+mj-lt"/>
              </a:rPr>
              <a:t>Source: FSS inside material partially modified by Author</a:t>
            </a:r>
            <a:endParaRPr lang="ko-KR" altLang="en-US" sz="1500" dirty="0">
              <a:latin typeface="+mj-lt"/>
            </a:endParaRPr>
          </a:p>
        </p:txBody>
      </p:sp>
      <p:cxnSp>
        <p:nvCxnSpPr>
          <p:cNvPr id="109" name="직선 화살표 연결선 108"/>
          <p:cNvCxnSpPr/>
          <p:nvPr/>
        </p:nvCxnSpPr>
        <p:spPr>
          <a:xfrm rot="16200000" flipH="1">
            <a:off x="2571750" y="2143125"/>
            <a:ext cx="571500" cy="571500"/>
          </a:xfrm>
          <a:prstGeom prst="straightConnector1">
            <a:avLst/>
          </a:prstGeom>
          <a:ln>
            <a:headEnd type="arrow"/>
            <a:tailEnd type="arrow"/>
          </a:ln>
        </p:spPr>
        <p:style>
          <a:lnRef idx="2">
            <a:schemeClr val="accent4"/>
          </a:lnRef>
          <a:fillRef idx="0">
            <a:schemeClr val="accent4"/>
          </a:fillRef>
          <a:effectRef idx="1">
            <a:schemeClr val="accent4"/>
          </a:effectRef>
          <a:fontRef idx="minor">
            <a:schemeClr val="tx1"/>
          </a:fontRef>
        </p:style>
      </p:cxnSp>
      <p:sp>
        <p:nvSpPr>
          <p:cNvPr id="116" name="TextBox 115"/>
          <p:cNvSpPr txBox="1"/>
          <p:nvPr/>
        </p:nvSpPr>
        <p:spPr>
          <a:xfrm>
            <a:off x="3000375" y="1136650"/>
            <a:ext cx="2714625" cy="338138"/>
          </a:xfrm>
          <a:prstGeom prst="rect">
            <a:avLst/>
          </a:prstGeom>
          <a:noFill/>
        </p:spPr>
        <p:txBody>
          <a:bodyPr>
            <a:spAutoFit/>
          </a:bodyPr>
          <a:lstStyle/>
          <a:p>
            <a:pPr algn="ctr">
              <a:defRPr/>
            </a:pPr>
            <a:r>
              <a:rPr lang="en-US" altLang="ko-KR" sz="1600" dirty="0">
                <a:latin typeface="+mj-lt"/>
              </a:rPr>
              <a:t>Request for Materials</a:t>
            </a:r>
          </a:p>
        </p:txBody>
      </p:sp>
      <p:sp>
        <p:nvSpPr>
          <p:cNvPr id="117" name="TextBox 116"/>
          <p:cNvSpPr txBox="1"/>
          <p:nvPr/>
        </p:nvSpPr>
        <p:spPr>
          <a:xfrm>
            <a:off x="3286125" y="1758950"/>
            <a:ext cx="2143125" cy="338138"/>
          </a:xfrm>
          <a:prstGeom prst="rect">
            <a:avLst/>
          </a:prstGeom>
          <a:noFill/>
        </p:spPr>
        <p:txBody>
          <a:bodyPr>
            <a:spAutoFit/>
          </a:bodyPr>
          <a:lstStyle/>
          <a:p>
            <a:pPr algn="ctr">
              <a:defRPr/>
            </a:pPr>
            <a:r>
              <a:rPr lang="en-US" altLang="ko-KR" sz="1600" dirty="0">
                <a:latin typeface="+mj-lt"/>
              </a:rPr>
              <a:t>Budget Approval</a:t>
            </a:r>
          </a:p>
        </p:txBody>
      </p:sp>
      <p:cxnSp>
        <p:nvCxnSpPr>
          <p:cNvPr id="118" name="직선 화살표 연결선 117"/>
          <p:cNvCxnSpPr/>
          <p:nvPr/>
        </p:nvCxnSpPr>
        <p:spPr>
          <a:xfrm>
            <a:off x="2724150" y="1512888"/>
            <a:ext cx="3348038" cy="1587"/>
          </a:xfrm>
          <a:prstGeom prst="straightConnector1">
            <a:avLst/>
          </a:prstGeom>
          <a:ln>
            <a:headEnd type="arrow"/>
            <a:tailEnd type="arrow"/>
          </a:ln>
        </p:spPr>
        <p:style>
          <a:lnRef idx="2">
            <a:schemeClr val="accent4"/>
          </a:lnRef>
          <a:fillRef idx="0">
            <a:schemeClr val="accent4"/>
          </a:fillRef>
          <a:effectRef idx="1">
            <a:schemeClr val="accent4"/>
          </a:effectRef>
          <a:fontRef idx="minor">
            <a:schemeClr val="tx1"/>
          </a:fontRef>
        </p:style>
      </p:cxnSp>
      <p:sp>
        <p:nvSpPr>
          <p:cNvPr id="120" name="TextBox 119"/>
          <p:cNvSpPr txBox="1"/>
          <p:nvPr/>
        </p:nvSpPr>
        <p:spPr>
          <a:xfrm>
            <a:off x="571500" y="2241550"/>
            <a:ext cx="2428875" cy="584200"/>
          </a:xfrm>
          <a:prstGeom prst="rect">
            <a:avLst/>
          </a:prstGeom>
          <a:noFill/>
        </p:spPr>
        <p:txBody>
          <a:bodyPr>
            <a:spAutoFit/>
          </a:bodyPr>
          <a:lstStyle/>
          <a:p>
            <a:pPr algn="ctr">
              <a:defRPr/>
            </a:pPr>
            <a:r>
              <a:rPr lang="en-US" altLang="ko-KR" sz="1600" dirty="0">
                <a:latin typeface="+mj-lt"/>
              </a:rPr>
              <a:t>Policy Consultation</a:t>
            </a:r>
          </a:p>
          <a:p>
            <a:pPr algn="ctr">
              <a:defRPr/>
            </a:pPr>
            <a:r>
              <a:rPr lang="en-US" altLang="ko-KR" sz="1600" dirty="0">
                <a:latin typeface="+mj-lt"/>
              </a:rPr>
              <a:t>Request for Materials</a:t>
            </a:r>
          </a:p>
        </p:txBody>
      </p:sp>
      <p:sp>
        <p:nvSpPr>
          <p:cNvPr id="121" name="TextBox 120"/>
          <p:cNvSpPr txBox="1"/>
          <p:nvPr/>
        </p:nvSpPr>
        <p:spPr>
          <a:xfrm>
            <a:off x="5618163" y="2287588"/>
            <a:ext cx="3429000" cy="738187"/>
          </a:xfrm>
          <a:prstGeom prst="rect">
            <a:avLst/>
          </a:prstGeom>
          <a:noFill/>
        </p:spPr>
        <p:txBody>
          <a:bodyPr>
            <a:spAutoFit/>
          </a:bodyPr>
          <a:lstStyle/>
          <a:p>
            <a:pPr algn="ctr">
              <a:defRPr/>
            </a:pPr>
            <a:r>
              <a:rPr lang="en-US" altLang="ko-KR" sz="1400" dirty="0">
                <a:latin typeface="+mj-lt"/>
              </a:rPr>
              <a:t>Request for Reconsideration </a:t>
            </a:r>
          </a:p>
          <a:p>
            <a:pPr algn="ctr">
              <a:defRPr/>
            </a:pPr>
            <a:r>
              <a:rPr lang="en-US" altLang="ko-KR" sz="1400" dirty="0">
                <a:latin typeface="+mj-lt"/>
              </a:rPr>
              <a:t>of a Financial Supervisory </a:t>
            </a:r>
          </a:p>
          <a:p>
            <a:pPr algn="ctr">
              <a:defRPr/>
            </a:pPr>
            <a:r>
              <a:rPr lang="en-US" altLang="ko-KR" sz="1400" dirty="0">
                <a:latin typeface="+mj-lt"/>
              </a:rPr>
              <a:t>Decision Taken</a:t>
            </a:r>
          </a:p>
        </p:txBody>
      </p:sp>
      <p:cxnSp>
        <p:nvCxnSpPr>
          <p:cNvPr id="124" name="직선 화살표 연결선 123"/>
          <p:cNvCxnSpPr/>
          <p:nvPr/>
        </p:nvCxnSpPr>
        <p:spPr>
          <a:xfrm rot="5400000">
            <a:off x="5467350" y="2046288"/>
            <a:ext cx="642937" cy="642938"/>
          </a:xfrm>
          <a:prstGeom prst="straightConnector1">
            <a:avLst/>
          </a:prstGeom>
          <a:ln>
            <a:headEnd type="arrow"/>
            <a:tailEnd type="arrow"/>
          </a:ln>
        </p:spPr>
        <p:style>
          <a:lnRef idx="2">
            <a:schemeClr val="accent4"/>
          </a:lnRef>
          <a:fillRef idx="0">
            <a:schemeClr val="accent4"/>
          </a:fillRef>
          <a:effectRef idx="1">
            <a:schemeClr val="accent4"/>
          </a:effectRef>
          <a:fontRef idx="minor">
            <a:schemeClr val="tx1"/>
          </a:fontRef>
        </p:style>
      </p:cxnSp>
      <p:sp>
        <p:nvSpPr>
          <p:cNvPr id="127" name="TextBox 126"/>
          <p:cNvSpPr txBox="1"/>
          <p:nvPr/>
        </p:nvSpPr>
        <p:spPr>
          <a:xfrm>
            <a:off x="3609975" y="2143125"/>
            <a:ext cx="2214563" cy="338138"/>
          </a:xfrm>
          <a:prstGeom prst="rect">
            <a:avLst/>
          </a:prstGeom>
          <a:noFill/>
        </p:spPr>
        <p:txBody>
          <a:bodyPr>
            <a:spAutoFit/>
          </a:bodyPr>
          <a:lstStyle/>
          <a:p>
            <a:pPr algn="ctr">
              <a:defRPr/>
            </a:pPr>
            <a:r>
              <a:rPr lang="en-US" altLang="ko-KR" sz="1600" dirty="0">
                <a:latin typeface="+mj-lt"/>
              </a:rPr>
              <a:t>Request for Materials</a:t>
            </a:r>
          </a:p>
        </p:txBody>
      </p:sp>
      <p:sp>
        <p:nvSpPr>
          <p:cNvPr id="128" name="TextBox 127"/>
          <p:cNvSpPr txBox="1"/>
          <p:nvPr/>
        </p:nvSpPr>
        <p:spPr>
          <a:xfrm>
            <a:off x="2773363" y="3806825"/>
            <a:ext cx="1643062" cy="523875"/>
          </a:xfrm>
          <a:prstGeom prst="rect">
            <a:avLst/>
          </a:prstGeom>
          <a:noFill/>
        </p:spPr>
        <p:txBody>
          <a:bodyPr>
            <a:spAutoFit/>
          </a:bodyPr>
          <a:lstStyle/>
          <a:p>
            <a:pPr algn="ctr">
              <a:defRPr/>
            </a:pPr>
            <a:r>
              <a:rPr lang="en-US" altLang="ko-KR" sz="1400" dirty="0">
                <a:latin typeface="+mj-lt"/>
              </a:rPr>
              <a:t>Guidance and Supervision</a:t>
            </a:r>
          </a:p>
        </p:txBody>
      </p:sp>
      <p:sp>
        <p:nvSpPr>
          <p:cNvPr id="129" name="TextBox 128"/>
          <p:cNvSpPr txBox="1"/>
          <p:nvPr/>
        </p:nvSpPr>
        <p:spPr>
          <a:xfrm>
            <a:off x="4286250" y="3806825"/>
            <a:ext cx="1214438" cy="523875"/>
          </a:xfrm>
          <a:prstGeom prst="rect">
            <a:avLst/>
          </a:prstGeom>
          <a:noFill/>
        </p:spPr>
        <p:txBody>
          <a:bodyPr>
            <a:spAutoFit/>
          </a:bodyPr>
          <a:lstStyle/>
          <a:p>
            <a:pPr algn="ctr">
              <a:defRPr/>
            </a:pPr>
            <a:r>
              <a:rPr lang="en-US" sz="1400" dirty="0">
                <a:latin typeface="+mj-lt"/>
              </a:rPr>
              <a:t>Budget </a:t>
            </a:r>
          </a:p>
          <a:p>
            <a:pPr algn="ctr">
              <a:defRPr/>
            </a:pPr>
            <a:r>
              <a:rPr lang="en-US" sz="1400" dirty="0">
                <a:latin typeface="+mj-lt"/>
              </a:rPr>
              <a:t>Approval</a:t>
            </a:r>
          </a:p>
        </p:txBody>
      </p:sp>
      <p:sp>
        <p:nvSpPr>
          <p:cNvPr id="130" name="TextBox 129"/>
          <p:cNvSpPr txBox="1"/>
          <p:nvPr/>
        </p:nvSpPr>
        <p:spPr>
          <a:xfrm>
            <a:off x="0" y="3357563"/>
            <a:ext cx="1285875" cy="1077912"/>
          </a:xfrm>
          <a:prstGeom prst="rect">
            <a:avLst/>
          </a:prstGeom>
          <a:noFill/>
        </p:spPr>
        <p:txBody>
          <a:bodyPr>
            <a:spAutoFit/>
          </a:bodyPr>
          <a:lstStyle/>
          <a:p>
            <a:pPr algn="ctr">
              <a:defRPr/>
            </a:pPr>
            <a:r>
              <a:rPr lang="en-US" altLang="ko-KR" sz="1600" dirty="0">
                <a:latin typeface="+mj-lt"/>
              </a:rPr>
              <a:t>Guidance, Supervision and Orders</a:t>
            </a:r>
          </a:p>
          <a:p>
            <a:pPr algn="ctr">
              <a:defRPr/>
            </a:pPr>
            <a:endParaRPr lang="en-US" altLang="ko-KR" sz="1600" dirty="0">
              <a:latin typeface="+mj-lt"/>
            </a:endParaRPr>
          </a:p>
        </p:txBody>
      </p:sp>
      <p:sp>
        <p:nvSpPr>
          <p:cNvPr id="131" name="TextBox 130"/>
          <p:cNvSpPr txBox="1"/>
          <p:nvPr/>
        </p:nvSpPr>
        <p:spPr>
          <a:xfrm>
            <a:off x="1357313" y="3357563"/>
            <a:ext cx="1500187" cy="338137"/>
          </a:xfrm>
          <a:prstGeom prst="rect">
            <a:avLst/>
          </a:prstGeom>
          <a:noFill/>
        </p:spPr>
        <p:txBody>
          <a:bodyPr>
            <a:spAutoFit/>
          </a:bodyPr>
          <a:lstStyle/>
          <a:p>
            <a:pPr algn="ctr">
              <a:defRPr/>
            </a:pPr>
            <a:r>
              <a:rPr lang="en-US" altLang="ko-KR" sz="1600" dirty="0">
                <a:latin typeface="+mj-lt"/>
              </a:rPr>
              <a:t>Examinations</a:t>
            </a:r>
          </a:p>
        </p:txBody>
      </p:sp>
      <p:sp>
        <p:nvSpPr>
          <p:cNvPr id="132" name="TextBox 131"/>
          <p:cNvSpPr txBox="1"/>
          <p:nvPr/>
        </p:nvSpPr>
        <p:spPr>
          <a:xfrm>
            <a:off x="6072188" y="3357563"/>
            <a:ext cx="1285875" cy="830262"/>
          </a:xfrm>
          <a:prstGeom prst="rect">
            <a:avLst/>
          </a:prstGeom>
          <a:noFill/>
        </p:spPr>
        <p:txBody>
          <a:bodyPr>
            <a:spAutoFit/>
          </a:bodyPr>
          <a:lstStyle/>
          <a:p>
            <a:pPr algn="ctr">
              <a:defRPr/>
            </a:pPr>
            <a:r>
              <a:rPr lang="en-US" altLang="ko-KR" sz="1600" dirty="0">
                <a:latin typeface="+mj-lt"/>
              </a:rPr>
              <a:t>Supervision and Orders</a:t>
            </a:r>
          </a:p>
          <a:p>
            <a:pPr algn="ctr">
              <a:defRPr/>
            </a:pPr>
            <a:endParaRPr lang="en-US" altLang="ko-KR" sz="1600" dirty="0">
              <a:latin typeface="+mj-lt"/>
            </a:endParaRPr>
          </a:p>
        </p:txBody>
      </p:sp>
      <p:sp>
        <p:nvSpPr>
          <p:cNvPr id="136" name="TextBox 135"/>
          <p:cNvSpPr txBox="1"/>
          <p:nvPr/>
        </p:nvSpPr>
        <p:spPr>
          <a:xfrm>
            <a:off x="4668838" y="5740400"/>
            <a:ext cx="4143375" cy="338138"/>
          </a:xfrm>
          <a:prstGeom prst="rect">
            <a:avLst/>
          </a:prstGeom>
          <a:noFill/>
        </p:spPr>
        <p:txBody>
          <a:bodyPr>
            <a:spAutoFit/>
          </a:bodyPr>
          <a:lstStyle/>
          <a:p>
            <a:pPr algn="ctr">
              <a:defRPr/>
            </a:pPr>
            <a:r>
              <a:rPr lang="en-US" sz="1600" dirty="0">
                <a:latin typeface="+mj-lt"/>
              </a:rPr>
              <a:t>Information Sharing</a:t>
            </a:r>
          </a:p>
        </p:txBody>
      </p:sp>
      <p:sp>
        <p:nvSpPr>
          <p:cNvPr id="137" name="TextBox 136"/>
          <p:cNvSpPr txBox="1"/>
          <p:nvPr/>
        </p:nvSpPr>
        <p:spPr>
          <a:xfrm>
            <a:off x="4668838" y="6242050"/>
            <a:ext cx="4143375" cy="338138"/>
          </a:xfrm>
          <a:prstGeom prst="rect">
            <a:avLst/>
          </a:prstGeom>
          <a:noFill/>
        </p:spPr>
        <p:txBody>
          <a:bodyPr>
            <a:spAutoFit/>
          </a:bodyPr>
          <a:lstStyle/>
          <a:p>
            <a:pPr algn="ctr">
              <a:defRPr/>
            </a:pPr>
            <a:r>
              <a:rPr lang="en-US" sz="1600" dirty="0">
                <a:latin typeface="+mj-lt"/>
              </a:rPr>
              <a:t>Request for (Joint-)Examinations</a:t>
            </a:r>
          </a:p>
        </p:txBody>
      </p:sp>
      <p:cxnSp>
        <p:nvCxnSpPr>
          <p:cNvPr id="138" name="직선 화살표 연결선 137"/>
          <p:cNvCxnSpPr/>
          <p:nvPr/>
        </p:nvCxnSpPr>
        <p:spPr>
          <a:xfrm>
            <a:off x="2597150" y="4999038"/>
            <a:ext cx="500063" cy="1587"/>
          </a:xfrm>
          <a:prstGeom prst="straightConnector1">
            <a:avLst/>
          </a:prstGeom>
          <a:ln>
            <a:headEnd type="arrow"/>
            <a:tailEnd type="arrow"/>
          </a:ln>
        </p:spPr>
        <p:style>
          <a:lnRef idx="2">
            <a:schemeClr val="accent4"/>
          </a:lnRef>
          <a:fillRef idx="0">
            <a:schemeClr val="accent4"/>
          </a:fillRef>
          <a:effectRef idx="1">
            <a:schemeClr val="accent4"/>
          </a:effectRef>
          <a:fontRef idx="minor">
            <a:schemeClr val="tx1"/>
          </a:fontRef>
        </p:style>
      </p:cxnSp>
      <p:sp>
        <p:nvSpPr>
          <p:cNvPr id="143" name="TextBox 142"/>
          <p:cNvSpPr txBox="1"/>
          <p:nvPr/>
        </p:nvSpPr>
        <p:spPr>
          <a:xfrm>
            <a:off x="5080000" y="4330700"/>
            <a:ext cx="1571625" cy="307975"/>
          </a:xfrm>
          <a:prstGeom prst="rect">
            <a:avLst/>
          </a:prstGeom>
          <a:noFill/>
        </p:spPr>
        <p:txBody>
          <a:bodyPr>
            <a:spAutoFit/>
          </a:bodyPr>
          <a:lstStyle/>
          <a:p>
            <a:pPr algn="ctr">
              <a:defRPr/>
            </a:pPr>
            <a:r>
              <a:rPr lang="en-US" sz="1400" dirty="0">
                <a:latin typeface="+mj-lt"/>
              </a:rPr>
              <a:t>Examinations</a:t>
            </a:r>
          </a:p>
        </p:txBody>
      </p:sp>
      <p:cxnSp>
        <p:nvCxnSpPr>
          <p:cNvPr id="145" name="직선 연결선 144"/>
          <p:cNvCxnSpPr>
            <a:endCxn id="143" idx="2"/>
          </p:cNvCxnSpPr>
          <p:nvPr/>
        </p:nvCxnSpPr>
        <p:spPr>
          <a:xfrm rot="5400000" flipH="1" flipV="1">
            <a:off x="5608637" y="4887913"/>
            <a:ext cx="506413" cy="7938"/>
          </a:xfrm>
          <a:prstGeom prst="line">
            <a:avLst/>
          </a:prstGeom>
          <a:ln>
            <a:prstDash val="sysDash"/>
          </a:ln>
        </p:spPr>
        <p:style>
          <a:lnRef idx="2">
            <a:schemeClr val="accent4"/>
          </a:lnRef>
          <a:fillRef idx="0">
            <a:schemeClr val="accent4"/>
          </a:fillRef>
          <a:effectRef idx="1">
            <a:schemeClr val="accent4"/>
          </a:effectRef>
          <a:fontRef idx="minor">
            <a:schemeClr val="tx1"/>
          </a:fontRef>
        </p:style>
      </p:cxnSp>
      <p:sp>
        <p:nvSpPr>
          <p:cNvPr id="147" name="TextBox 146"/>
          <p:cNvSpPr txBox="1"/>
          <p:nvPr/>
        </p:nvSpPr>
        <p:spPr>
          <a:xfrm>
            <a:off x="1857375" y="4330700"/>
            <a:ext cx="2000250" cy="307975"/>
          </a:xfrm>
          <a:prstGeom prst="rect">
            <a:avLst/>
          </a:prstGeom>
          <a:noFill/>
        </p:spPr>
        <p:txBody>
          <a:bodyPr>
            <a:spAutoFit/>
          </a:bodyPr>
          <a:lstStyle/>
          <a:p>
            <a:pPr algn="ctr">
              <a:defRPr/>
            </a:pPr>
            <a:r>
              <a:rPr lang="en-US" sz="1400" dirty="0">
                <a:latin typeface="+mj-lt"/>
              </a:rPr>
              <a:t>Information Sharing</a:t>
            </a:r>
          </a:p>
        </p:txBody>
      </p:sp>
      <p:cxnSp>
        <p:nvCxnSpPr>
          <p:cNvPr id="148" name="직선 연결선 147"/>
          <p:cNvCxnSpPr>
            <a:endCxn id="147" idx="2"/>
          </p:cNvCxnSpPr>
          <p:nvPr/>
        </p:nvCxnSpPr>
        <p:spPr>
          <a:xfrm rot="16200000" flipV="1">
            <a:off x="2712243" y="4783932"/>
            <a:ext cx="290513" cy="0"/>
          </a:xfrm>
          <a:prstGeom prst="line">
            <a:avLst/>
          </a:prstGeom>
          <a:ln>
            <a:prstDash val="sysDash"/>
          </a:ln>
        </p:spPr>
        <p:style>
          <a:lnRef idx="2">
            <a:schemeClr val="accent4"/>
          </a:lnRef>
          <a:fillRef idx="0">
            <a:schemeClr val="accent4"/>
          </a:fillRef>
          <a:effectRef idx="1">
            <a:schemeClr val="accent4"/>
          </a:effectRef>
          <a:fontRef idx="minor">
            <a:schemeClr val="tx1"/>
          </a:fontRef>
        </p:style>
      </p:cxnSp>
      <p:cxnSp>
        <p:nvCxnSpPr>
          <p:cNvPr id="151" name="직선 연결선 150"/>
          <p:cNvCxnSpPr>
            <a:stCxn id="152" idx="0"/>
          </p:cNvCxnSpPr>
          <p:nvPr/>
        </p:nvCxnSpPr>
        <p:spPr>
          <a:xfrm rot="5400000" flipH="1" flipV="1">
            <a:off x="2684463" y="5530850"/>
            <a:ext cx="344488" cy="1587"/>
          </a:xfrm>
          <a:prstGeom prst="line">
            <a:avLst/>
          </a:prstGeom>
          <a:ln>
            <a:prstDash val="sysDash"/>
          </a:ln>
        </p:spPr>
        <p:style>
          <a:lnRef idx="2">
            <a:schemeClr val="accent4"/>
          </a:lnRef>
          <a:fillRef idx="0">
            <a:schemeClr val="accent4"/>
          </a:fillRef>
          <a:effectRef idx="1">
            <a:schemeClr val="accent4"/>
          </a:effectRef>
          <a:fontRef idx="minor">
            <a:schemeClr val="tx1"/>
          </a:fontRef>
        </p:style>
      </p:cxnSp>
      <p:sp>
        <p:nvSpPr>
          <p:cNvPr id="152" name="TextBox 151"/>
          <p:cNvSpPr txBox="1"/>
          <p:nvPr/>
        </p:nvSpPr>
        <p:spPr>
          <a:xfrm>
            <a:off x="1785938" y="5702300"/>
            <a:ext cx="2143125" cy="523875"/>
          </a:xfrm>
          <a:prstGeom prst="rect">
            <a:avLst/>
          </a:prstGeom>
          <a:noFill/>
        </p:spPr>
        <p:txBody>
          <a:bodyPr>
            <a:spAutoFit/>
          </a:bodyPr>
          <a:lstStyle/>
          <a:p>
            <a:pPr algn="ctr">
              <a:defRPr/>
            </a:pPr>
            <a:r>
              <a:rPr lang="en-US" sz="1400" dirty="0">
                <a:latin typeface="+mj-lt"/>
              </a:rPr>
              <a:t>Request for (Joint-)</a:t>
            </a:r>
          </a:p>
          <a:p>
            <a:pPr algn="ctr">
              <a:defRPr/>
            </a:pPr>
            <a:r>
              <a:rPr lang="en-US" sz="1400" dirty="0">
                <a:latin typeface="+mj-lt"/>
              </a:rPr>
              <a:t>Examinations</a:t>
            </a:r>
          </a:p>
        </p:txBody>
      </p:sp>
      <p:cxnSp>
        <p:nvCxnSpPr>
          <p:cNvPr id="158" name="꺾인 연결선 157"/>
          <p:cNvCxnSpPr>
            <a:stCxn id="85" idx="2"/>
            <a:endCxn id="97" idx="3"/>
          </p:cNvCxnSpPr>
          <p:nvPr/>
        </p:nvCxnSpPr>
        <p:spPr>
          <a:xfrm rot="5400000" flipH="1" flipV="1">
            <a:off x="4536282" y="1678781"/>
            <a:ext cx="4000500" cy="4071937"/>
          </a:xfrm>
          <a:prstGeom prst="bentConnector4">
            <a:avLst>
              <a:gd name="adj1" fmla="val -8889"/>
              <a:gd name="adj2" fmla="val 105614"/>
            </a:avLst>
          </a:prstGeom>
          <a:ln>
            <a:headEnd type="arrow"/>
            <a:tailEnd type="arrow"/>
          </a:ln>
        </p:spPr>
        <p:style>
          <a:lnRef idx="2">
            <a:schemeClr val="accent4"/>
          </a:lnRef>
          <a:fillRef idx="0">
            <a:schemeClr val="accent4"/>
          </a:fillRef>
          <a:effectRef idx="1">
            <a:schemeClr val="accent4"/>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19</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endParaRPr lang="en-US" altLang="ko-KR" sz="500" b="1" dirty="0" smtClean="0">
              <a:solidFill>
                <a:schemeClr val="accent1"/>
              </a:solidFill>
              <a:latin typeface="굴림" pitchFamily="50" charset="-127"/>
              <a:ea typeface="굴림" pitchFamily="50" charset="-127"/>
            </a:endParaRPr>
          </a:p>
          <a:p>
            <a:pPr>
              <a:defRPr/>
            </a:pPr>
            <a:endParaRPr lang="en-US" altLang="ko-KR" sz="500" b="1" dirty="0" smtClean="0">
              <a:solidFill>
                <a:schemeClr val="accent1"/>
              </a:solidFill>
              <a:latin typeface="굴림" pitchFamily="50" charset="-127"/>
              <a:ea typeface="굴림" pitchFamily="50" charset="-127"/>
            </a:endParaRPr>
          </a:p>
          <a:p>
            <a:pPr>
              <a:defRPr/>
            </a:pPr>
            <a:r>
              <a:rPr lang="en-US" altLang="ko-KR" sz="2800" b="1" dirty="0" smtClean="0">
                <a:solidFill>
                  <a:schemeClr val="accent1"/>
                </a:solidFill>
                <a:latin typeface="굴림" pitchFamily="50" charset="-127"/>
                <a:ea typeface="굴림" pitchFamily="50" charset="-127"/>
              </a:rPr>
              <a:t> </a:t>
            </a:r>
            <a:r>
              <a:rPr lang="en-US" altLang="ko-KR" sz="2400" b="1" dirty="0" smtClean="0">
                <a:latin typeface="굴림" pitchFamily="50" charset="-127"/>
                <a:ea typeface="굴림" pitchFamily="50" charset="-127"/>
              </a:rPr>
              <a:t>Arrangements for Cooperation and Coordination in Normalcy</a:t>
            </a:r>
            <a:endParaRPr lang="en-US" altLang="ko-KR" sz="2400" b="1" dirty="0">
              <a:latin typeface="굴림" pitchFamily="50" charset="-127"/>
              <a:ea typeface="굴림" pitchFamily="50" charset="-127"/>
            </a:endParaRPr>
          </a:p>
          <a:p>
            <a:pPr>
              <a:defRPr/>
            </a:pPr>
            <a:endParaRPr lang="en-US" altLang="ko-KR" sz="1500" b="1" dirty="0" smtClean="0">
              <a:solidFill>
                <a:srgbClr val="FFC000"/>
              </a:solidFill>
              <a:latin typeface="굴림" pitchFamily="50" charset="-127"/>
              <a:ea typeface="굴림" pitchFamily="50" charset="-127"/>
            </a:endParaRPr>
          </a:p>
          <a:p>
            <a:pPr>
              <a:defRPr/>
            </a:pPr>
            <a:r>
              <a:rPr lang="en-US" altLang="ko-KR" sz="2100" b="1" dirty="0" smtClean="0">
                <a:solidFill>
                  <a:srgbClr val="FFC000"/>
                </a:solidFill>
                <a:latin typeface="굴림" pitchFamily="50" charset="-127"/>
                <a:ea typeface="굴림" pitchFamily="50" charset="-127"/>
              </a:rPr>
              <a:t>• Coordinating committees</a:t>
            </a:r>
            <a:r>
              <a:rPr lang="en-US" altLang="ko-KR" sz="1600" dirty="0" smtClean="0">
                <a:latin typeface="굴림" pitchFamily="50" charset="-127"/>
                <a:ea typeface="굴림" pitchFamily="50" charset="-127"/>
              </a:rPr>
              <a:t>(various press releases from the Lee Admin. since 2008)</a:t>
            </a:r>
          </a:p>
          <a:p>
            <a:pPr>
              <a:defRPr/>
            </a:pPr>
            <a:endParaRPr lang="en-US" altLang="ko-KR" sz="500" dirty="0" smtClean="0">
              <a:solidFill>
                <a:srgbClr val="FFC000"/>
              </a:solidFill>
              <a:latin typeface="굴림" pitchFamily="50" charset="-127"/>
              <a:ea typeface="굴림" pitchFamily="50" charset="-127"/>
            </a:endParaRPr>
          </a:p>
          <a:p>
            <a:pPr>
              <a:defRPr/>
            </a:pPr>
            <a:endParaRPr lang="en-US" altLang="ko-KR" sz="500" dirty="0" smtClean="0">
              <a:solidFill>
                <a:srgbClr val="FFC000"/>
              </a:solidFill>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a:t>
            </a:r>
            <a:r>
              <a:rPr lang="en-US" altLang="ko-KR" dirty="0" smtClean="0">
                <a:latin typeface="굴림" pitchFamily="50" charset="-127"/>
                <a:ea typeface="굴림" pitchFamily="50" charset="-127"/>
              </a:rPr>
              <a:t>- </a:t>
            </a:r>
            <a:r>
              <a:rPr lang="en-US" altLang="ko-KR" b="1" dirty="0" smtClean="0">
                <a:latin typeface="굴림" pitchFamily="50" charset="-127"/>
                <a:ea typeface="굴림" pitchFamily="50" charset="-127"/>
              </a:rPr>
              <a:t>National Economic Council (NEC): </a:t>
            </a:r>
            <a:r>
              <a:rPr lang="en-US" altLang="ko-KR" dirty="0" smtClean="0">
                <a:latin typeface="굴림" pitchFamily="50" charset="-127"/>
                <a:ea typeface="굴림" pitchFamily="50" charset="-127"/>
              </a:rPr>
              <a:t>non-statutory meeting chaired by </a:t>
            </a:r>
          </a:p>
          <a:p>
            <a:pPr>
              <a:defRPr/>
            </a:pPr>
            <a:r>
              <a:rPr lang="en-US" altLang="ko-KR" dirty="0" smtClean="0">
                <a:latin typeface="굴림" pitchFamily="50" charset="-127"/>
                <a:ea typeface="굴림" pitchFamily="50" charset="-127"/>
              </a:rPr>
              <a:t>    the President, with Ministerial representation including those from </a:t>
            </a:r>
          </a:p>
          <a:p>
            <a:pPr>
              <a:defRPr/>
            </a:pPr>
            <a:r>
              <a:rPr lang="en-US" altLang="ko-KR" dirty="0" smtClean="0">
                <a:latin typeface="굴림" pitchFamily="50" charset="-127"/>
                <a:ea typeface="굴림" pitchFamily="50" charset="-127"/>
              </a:rPr>
              <a:t>    the Office of the President, MOSF, FSC, and BOK</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a:t>
            </a:r>
            <a:r>
              <a:rPr lang="en-US" altLang="ko-KR" b="1" dirty="0" smtClean="0">
                <a:latin typeface="굴림" pitchFamily="50" charset="-127"/>
                <a:ea typeface="굴림" pitchFamily="50" charset="-127"/>
              </a:rPr>
              <a:t>Economic Policy Coordination Meeting (EPCM): </a:t>
            </a:r>
            <a:r>
              <a:rPr lang="en-US" altLang="ko-KR" dirty="0" smtClean="0">
                <a:latin typeface="굴림" pitchFamily="50" charset="-127"/>
                <a:ea typeface="굴림" pitchFamily="50" charset="-127"/>
              </a:rPr>
              <a:t>non-statutory meeting </a:t>
            </a:r>
          </a:p>
          <a:p>
            <a:pPr>
              <a:defRPr/>
            </a:pPr>
            <a:r>
              <a:rPr lang="en-US" altLang="ko-KR" dirty="0" smtClean="0">
                <a:latin typeface="굴림" pitchFamily="50" charset="-127"/>
                <a:ea typeface="굴림" pitchFamily="50" charset="-127"/>
              </a:rPr>
              <a:t>    chaired by MOSF Minister, with Ministerial representation from the </a:t>
            </a:r>
          </a:p>
          <a:p>
            <a:pPr>
              <a:defRPr/>
            </a:pPr>
            <a:r>
              <a:rPr lang="en-US" altLang="ko-KR" dirty="0" smtClean="0">
                <a:latin typeface="굴림" pitchFamily="50" charset="-127"/>
                <a:ea typeface="굴림" pitchFamily="50" charset="-127"/>
              </a:rPr>
              <a:t>    Office of the President, Executive Ministries and Agencies (FSC inc.)</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a:t>
            </a:r>
            <a:r>
              <a:rPr lang="en-US" altLang="ko-KR" b="1" dirty="0" smtClean="0">
                <a:latin typeface="굴림" pitchFamily="50" charset="-127"/>
                <a:ea typeface="굴림" pitchFamily="50" charset="-127"/>
              </a:rPr>
              <a:t>Financial Business Meeting (FBM): </a:t>
            </a:r>
            <a:r>
              <a:rPr lang="en-US" altLang="ko-KR" dirty="0" smtClean="0">
                <a:latin typeface="굴림" pitchFamily="50" charset="-127"/>
                <a:ea typeface="굴림" pitchFamily="50" charset="-127"/>
              </a:rPr>
              <a:t>non-statutory, but </a:t>
            </a:r>
            <a:r>
              <a:rPr lang="en-US" altLang="ko-KR" dirty="0" err="1" smtClean="0">
                <a:latin typeface="굴림" pitchFamily="50" charset="-127"/>
                <a:ea typeface="굴림" pitchFamily="50" charset="-127"/>
              </a:rPr>
              <a:t>MoU</a:t>
            </a:r>
            <a:r>
              <a:rPr lang="en-US" altLang="ko-KR" dirty="0" smtClean="0">
                <a:latin typeface="굴림" pitchFamily="50" charset="-127"/>
                <a:ea typeface="굴림" pitchFamily="50" charset="-127"/>
              </a:rPr>
              <a:t>-based </a:t>
            </a:r>
          </a:p>
          <a:p>
            <a:pPr>
              <a:defRPr/>
            </a:pPr>
            <a:r>
              <a:rPr lang="en-US" altLang="ko-KR" dirty="0" smtClean="0">
                <a:latin typeface="굴림" pitchFamily="50" charset="-127"/>
                <a:ea typeface="굴림" pitchFamily="50" charset="-127"/>
              </a:rPr>
              <a:t>    meeting chaired by MOSF Vice Minister, with Vice-Ministerial </a:t>
            </a:r>
          </a:p>
          <a:p>
            <a:pPr>
              <a:defRPr/>
            </a:pPr>
            <a:r>
              <a:rPr lang="en-US" altLang="ko-KR" dirty="0" smtClean="0">
                <a:latin typeface="굴림" pitchFamily="50" charset="-127"/>
                <a:ea typeface="굴림" pitchFamily="50" charset="-127"/>
              </a:rPr>
              <a:t>    representation from FSC, FSS, BOK, and KDIC</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a:t>
            </a:r>
            <a:r>
              <a:rPr lang="en-US" altLang="ko-KR" b="1" dirty="0" smtClean="0">
                <a:latin typeface="굴림" pitchFamily="50" charset="-127"/>
                <a:ea typeface="굴림" pitchFamily="50" charset="-127"/>
              </a:rPr>
              <a:t>Foreign Exchange Market Stabilization Meeting (FEMSM): </a:t>
            </a:r>
            <a:r>
              <a:rPr lang="en-US" altLang="ko-KR" dirty="0" smtClean="0">
                <a:latin typeface="굴림" pitchFamily="50" charset="-127"/>
                <a:ea typeface="굴림" pitchFamily="50" charset="-127"/>
              </a:rPr>
              <a:t>non-statutory, </a:t>
            </a:r>
          </a:p>
          <a:p>
            <a:pPr>
              <a:defRPr/>
            </a:pPr>
            <a:r>
              <a:rPr lang="en-US" altLang="ko-KR" sz="1900" dirty="0" smtClean="0">
                <a:latin typeface="굴림" pitchFamily="50" charset="-127"/>
                <a:ea typeface="굴림" pitchFamily="50" charset="-127"/>
              </a:rPr>
              <a:t>    MOSF Notification-based meeting chaired by MOSF Vice-Minister, with</a:t>
            </a:r>
          </a:p>
          <a:p>
            <a:pPr>
              <a:defRPr/>
            </a:pPr>
            <a:r>
              <a:rPr lang="en-US" altLang="ko-KR" sz="1900" dirty="0" smtClean="0">
                <a:latin typeface="굴림" pitchFamily="50" charset="-127"/>
                <a:ea typeface="굴림" pitchFamily="50" charset="-127"/>
              </a:rPr>
              <a:t>    Vice-Ministerial representation including those from FSC, FSS, and BOK.</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a:t>
            </a:r>
            <a:r>
              <a:rPr lang="en-US" altLang="ko-KR" b="1" dirty="0" smtClean="0">
                <a:latin typeface="굴림" pitchFamily="50" charset="-127"/>
                <a:ea typeface="굴림" pitchFamily="50" charset="-127"/>
              </a:rPr>
              <a:t>Meeting on Macroeconomic Policies (MMP): </a:t>
            </a:r>
            <a:r>
              <a:rPr lang="en-US" altLang="ko-KR" dirty="0" smtClean="0">
                <a:latin typeface="굴림" pitchFamily="50" charset="-127"/>
                <a:ea typeface="굴림" pitchFamily="50" charset="-127"/>
              </a:rPr>
              <a:t>non-statutory and </a:t>
            </a:r>
            <a:r>
              <a:rPr lang="en-US" altLang="ko-KR" i="1" dirty="0" smtClean="0">
                <a:latin typeface="굴림" pitchFamily="50" charset="-127"/>
                <a:ea typeface="굴림" pitchFamily="50" charset="-127"/>
              </a:rPr>
              <a:t>ad-hoc</a:t>
            </a:r>
            <a:r>
              <a:rPr lang="en-US" altLang="ko-KR" dirty="0" smtClean="0">
                <a:latin typeface="굴림" pitchFamily="50" charset="-127"/>
                <a:ea typeface="굴림" pitchFamily="50" charset="-127"/>
              </a:rPr>
              <a:t>  </a:t>
            </a:r>
          </a:p>
          <a:p>
            <a:pPr>
              <a:defRPr/>
            </a:pPr>
            <a:r>
              <a:rPr lang="en-US" altLang="ko-KR" dirty="0" smtClean="0">
                <a:latin typeface="굴림" pitchFamily="50" charset="-127"/>
                <a:ea typeface="굴림" pitchFamily="50" charset="-127"/>
              </a:rPr>
              <a:t>    Vice-Ministerial meeting with representation from MOSF and BOK</a:t>
            </a:r>
          </a:p>
          <a:p>
            <a:pPr>
              <a:defRPr/>
            </a:pPr>
            <a:endParaRPr lang="en-US" altLang="ko-KR" sz="1000" b="1" dirty="0" smtClean="0">
              <a:latin typeface="굴림" pitchFamily="50" charset="-127"/>
              <a:ea typeface="굴림" pitchFamily="50" charset="-127"/>
            </a:endParaRPr>
          </a:p>
          <a:p>
            <a:pPr>
              <a:defRPr/>
            </a:pPr>
            <a:r>
              <a:rPr lang="en-US" altLang="ko-KR" dirty="0" smtClean="0">
                <a:solidFill>
                  <a:srgbClr val="FFC000"/>
                </a:solidFill>
                <a:latin typeface="굴림" pitchFamily="50" charset="-127"/>
                <a:ea typeface="굴림" pitchFamily="50" charset="-127"/>
              </a:rPr>
              <a:t> </a:t>
            </a:r>
            <a:endParaRPr lang="en-US" altLang="ko-KR" sz="1800" dirty="0">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179512" y="404664"/>
            <a:ext cx="8892480" cy="57606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F95C2833-DFE1-4648-8744-DFD33E9E53C0}" type="slidenum">
              <a:rPr lang="en-US" altLang="ko-KR"/>
              <a:pPr>
                <a:defRPr/>
              </a:pPr>
              <a:t>2</a:t>
            </a:fld>
            <a:endParaRPr lang="en-US" altLang="ko-KR"/>
          </a:p>
        </p:txBody>
      </p:sp>
      <p:sp>
        <p:nvSpPr>
          <p:cNvPr id="267266" name="Rectangle 2"/>
          <p:cNvSpPr>
            <a:spLocks noChangeArrowheads="1"/>
          </p:cNvSpPr>
          <p:nvPr/>
        </p:nvSpPr>
        <p:spPr bwMode="auto">
          <a:xfrm>
            <a:off x="250824" y="764704"/>
            <a:ext cx="8785671" cy="5184998"/>
          </a:xfrm>
          <a:prstGeom prst="rect">
            <a:avLst/>
          </a:prstGeom>
          <a:noFill/>
          <a:ln w="9525">
            <a:noFill/>
            <a:miter lim="800000"/>
            <a:headEnd/>
            <a:tailEnd/>
          </a:ln>
          <a:effectLst/>
        </p:spPr>
        <p:txBody>
          <a:bodyPr/>
          <a:lstStyle/>
          <a:p>
            <a:pPr>
              <a:lnSpc>
                <a:spcPct val="130000"/>
              </a:lnSpc>
              <a:defRPr/>
            </a:pPr>
            <a:r>
              <a:rPr lang="en-US" altLang="ko-KR" sz="3200" b="1" dirty="0" smtClean="0">
                <a:latin typeface="굴림" pitchFamily="50" charset="-127"/>
                <a:ea typeface="굴림" pitchFamily="50" charset="-127"/>
              </a:rPr>
              <a:t>Contents</a:t>
            </a:r>
            <a:r>
              <a:rPr lang="ko-KR" altLang="en-US" sz="3200" b="1" dirty="0" smtClean="0">
                <a:latin typeface="굴림" pitchFamily="50" charset="-127"/>
                <a:ea typeface="굴림" pitchFamily="50" charset="-127"/>
              </a:rPr>
              <a:t> </a:t>
            </a:r>
            <a:endParaRPr lang="en-US" altLang="ko-KR" sz="3200" b="1" dirty="0">
              <a:latin typeface="굴림" pitchFamily="50" charset="-127"/>
              <a:ea typeface="굴림" pitchFamily="50" charset="-127"/>
            </a:endParaRPr>
          </a:p>
          <a:p>
            <a:pPr>
              <a:lnSpc>
                <a:spcPct val="130000"/>
              </a:lnSpc>
              <a:defRPr/>
            </a:pPr>
            <a:endParaRPr lang="en-US" altLang="ko-KR" sz="1500" b="1" dirty="0">
              <a:latin typeface="굴림" pitchFamily="50" charset="-127"/>
              <a:ea typeface="굴림" pitchFamily="50" charset="-127"/>
            </a:endParaRPr>
          </a:p>
          <a:p>
            <a:pPr>
              <a:lnSpc>
                <a:spcPct val="130000"/>
              </a:lnSpc>
              <a:defRPr/>
            </a:pPr>
            <a:r>
              <a:rPr lang="en-US" altLang="ko-KR" sz="2200" b="1" dirty="0" smtClean="0">
                <a:solidFill>
                  <a:srgbClr val="FFC000"/>
                </a:solidFill>
                <a:latin typeface="굴림" pitchFamily="50" charset="-127"/>
                <a:ea typeface="굴림" pitchFamily="50" charset="-127"/>
              </a:rPr>
              <a:t>1. Cooperation </a:t>
            </a:r>
            <a:r>
              <a:rPr lang="en-US" altLang="ko-KR" sz="2200" b="1" dirty="0">
                <a:solidFill>
                  <a:srgbClr val="FFC000"/>
                </a:solidFill>
                <a:latin typeface="굴림" pitchFamily="50" charset="-127"/>
                <a:ea typeface="굴림" pitchFamily="50" charset="-127"/>
              </a:rPr>
              <a:t>and </a:t>
            </a:r>
            <a:r>
              <a:rPr lang="en-US" altLang="ko-KR" sz="2200" b="1" dirty="0" smtClean="0">
                <a:solidFill>
                  <a:srgbClr val="FFC000"/>
                </a:solidFill>
                <a:latin typeface="굴림" pitchFamily="50" charset="-127"/>
                <a:ea typeface="굴림" pitchFamily="50" charset="-127"/>
              </a:rPr>
              <a:t>Coordination: Importance and Preconditions</a:t>
            </a:r>
          </a:p>
          <a:p>
            <a:pPr>
              <a:lnSpc>
                <a:spcPct val="130000"/>
              </a:lnSpc>
              <a:defRPr/>
            </a:pPr>
            <a:endParaRPr lang="en-US" altLang="ko-KR" sz="1500" b="1" dirty="0" smtClean="0">
              <a:latin typeface="굴림" pitchFamily="50" charset="-127"/>
              <a:ea typeface="굴림" pitchFamily="50" charset="-127"/>
            </a:endParaRPr>
          </a:p>
          <a:p>
            <a:pPr>
              <a:lnSpc>
                <a:spcPct val="130000"/>
              </a:lnSpc>
              <a:defRPr/>
            </a:pPr>
            <a:r>
              <a:rPr lang="en-US" altLang="ko-KR" sz="2200" b="1" dirty="0" smtClean="0">
                <a:latin typeface="굴림" pitchFamily="50" charset="-127"/>
                <a:ea typeface="굴림" pitchFamily="50" charset="-127"/>
              </a:rPr>
              <a:t>2.</a:t>
            </a:r>
            <a:r>
              <a:rPr lang="en-US" altLang="ko-KR" sz="2800" b="1" dirty="0" smtClean="0">
                <a:latin typeface="굴림" pitchFamily="50" charset="-127"/>
                <a:ea typeface="굴림" pitchFamily="50" charset="-127"/>
              </a:rPr>
              <a:t> </a:t>
            </a:r>
            <a:r>
              <a:rPr lang="en-US" altLang="ko-KR" sz="2200" b="1" dirty="0" smtClean="0">
                <a:latin typeface="굴림" pitchFamily="50" charset="-127"/>
                <a:ea typeface="굴림" pitchFamily="50" charset="-127"/>
              </a:rPr>
              <a:t>The Financial </a:t>
            </a:r>
            <a:r>
              <a:rPr lang="en-US" altLang="ko-KR" sz="2200" b="1" dirty="0">
                <a:latin typeface="굴림" pitchFamily="50" charset="-127"/>
                <a:ea typeface="굴림" pitchFamily="50" charset="-127"/>
              </a:rPr>
              <a:t>Supervisory Framework in </a:t>
            </a:r>
            <a:r>
              <a:rPr lang="en-US" altLang="ko-KR" sz="2200" b="1" dirty="0" smtClean="0">
                <a:latin typeface="굴림" pitchFamily="50" charset="-127"/>
                <a:ea typeface="굴림" pitchFamily="50" charset="-127"/>
              </a:rPr>
              <a:t>Korea</a:t>
            </a:r>
          </a:p>
          <a:p>
            <a:pPr>
              <a:lnSpc>
                <a:spcPct val="130000"/>
              </a:lnSpc>
              <a:defRPr/>
            </a:pPr>
            <a:endParaRPr lang="en-US" altLang="ko-KR" sz="1500" b="1" dirty="0">
              <a:latin typeface="굴림" pitchFamily="50" charset="-127"/>
              <a:ea typeface="굴림" pitchFamily="50" charset="-127"/>
            </a:endParaRPr>
          </a:p>
          <a:p>
            <a:pPr>
              <a:lnSpc>
                <a:spcPct val="130000"/>
              </a:lnSpc>
              <a:defRPr/>
            </a:pPr>
            <a:r>
              <a:rPr lang="en-US" altLang="ko-KR" sz="2200" b="1" dirty="0" smtClean="0">
                <a:latin typeface="굴림" pitchFamily="50" charset="-127"/>
                <a:ea typeface="굴림" pitchFamily="50" charset="-127"/>
              </a:rPr>
              <a:t>3. Recent </a:t>
            </a:r>
            <a:r>
              <a:rPr lang="en-US" altLang="ko-KR" sz="2200" b="1" dirty="0">
                <a:latin typeface="굴림" pitchFamily="50" charset="-127"/>
                <a:ea typeface="굴림" pitchFamily="50" charset="-127"/>
              </a:rPr>
              <a:t>Experiences of Cooperation and </a:t>
            </a:r>
            <a:r>
              <a:rPr lang="en-US" altLang="ko-KR" sz="2200" b="1" dirty="0" smtClean="0">
                <a:latin typeface="굴림" pitchFamily="50" charset="-127"/>
                <a:ea typeface="굴림" pitchFamily="50" charset="-127"/>
              </a:rPr>
              <a:t>Coordination in Korea</a:t>
            </a:r>
          </a:p>
          <a:p>
            <a:pPr>
              <a:lnSpc>
                <a:spcPct val="130000"/>
              </a:lnSpc>
              <a:defRPr/>
            </a:pPr>
            <a:endParaRPr lang="en-US" altLang="ko-KR" sz="1500" b="1" dirty="0">
              <a:latin typeface="굴림" pitchFamily="50" charset="-127"/>
              <a:ea typeface="굴림" pitchFamily="50" charset="-127"/>
            </a:endParaRPr>
          </a:p>
          <a:p>
            <a:pPr>
              <a:lnSpc>
                <a:spcPct val="130000"/>
              </a:lnSpc>
              <a:defRPr/>
            </a:pPr>
            <a:r>
              <a:rPr lang="en-US" altLang="ko-KR" sz="2200" b="1" dirty="0" smtClean="0">
                <a:latin typeface="굴림" pitchFamily="50" charset="-127"/>
                <a:ea typeface="굴림" pitchFamily="50" charset="-127"/>
              </a:rPr>
              <a:t>4. Concluding</a:t>
            </a:r>
            <a:r>
              <a:rPr lang="ko-KR" altLang="en-US" sz="2200" b="1" dirty="0" smtClean="0">
                <a:latin typeface="굴림" pitchFamily="50" charset="-127"/>
                <a:ea typeface="굴림" pitchFamily="50" charset="-127"/>
              </a:rPr>
              <a:t> </a:t>
            </a:r>
            <a:r>
              <a:rPr lang="en-US" altLang="ko-KR" sz="2200" b="1" dirty="0" smtClean="0">
                <a:latin typeface="굴림" pitchFamily="50" charset="-127"/>
                <a:ea typeface="굴림" pitchFamily="50" charset="-127"/>
              </a:rPr>
              <a:t>Remarks </a:t>
            </a:r>
          </a:p>
          <a:p>
            <a:pPr>
              <a:lnSpc>
                <a:spcPct val="130000"/>
              </a:lnSpc>
              <a:defRPr/>
            </a:pPr>
            <a:endParaRPr lang="en-US" altLang="ko-KR" sz="1500" b="1" dirty="0">
              <a:latin typeface="굴림" pitchFamily="50" charset="-127"/>
              <a:ea typeface="굴림" pitchFamily="50" charset="-127"/>
            </a:endParaRPr>
          </a:p>
          <a:p>
            <a:pPr>
              <a:lnSpc>
                <a:spcPct val="130000"/>
              </a:lnSpc>
              <a:defRPr/>
            </a:pPr>
            <a:r>
              <a:rPr lang="en-US" altLang="ko-KR" sz="2200" b="1" dirty="0" smtClean="0">
                <a:latin typeface="굴림" pitchFamily="50" charset="-127"/>
                <a:ea typeface="굴림" pitchFamily="50" charset="-127"/>
              </a:rPr>
              <a:t>Glossary</a:t>
            </a:r>
          </a:p>
          <a:p>
            <a:pPr>
              <a:lnSpc>
                <a:spcPct val="130000"/>
              </a:lnSpc>
              <a:defRPr/>
            </a:pPr>
            <a:r>
              <a:rPr lang="en-US" altLang="ko-KR" sz="2200" b="1" dirty="0" smtClean="0">
                <a:latin typeface="굴림" pitchFamily="50" charset="-127"/>
                <a:ea typeface="굴림" pitchFamily="50" charset="-127"/>
              </a:rPr>
              <a:t>References</a:t>
            </a:r>
            <a:endParaRPr lang="en-US" altLang="ko-KR" sz="2200" b="1" dirty="0">
              <a:latin typeface="굴림" pitchFamily="50" charset="-127"/>
              <a:ea typeface="굴림" pitchFamily="50" charset="-127"/>
            </a:endParaRPr>
          </a:p>
        </p:txBody>
      </p:sp>
      <p:sp>
        <p:nvSpPr>
          <p:cNvPr id="410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7" name="직사각형 6"/>
          <p:cNvSpPr/>
          <p:nvPr/>
        </p:nvSpPr>
        <p:spPr>
          <a:xfrm>
            <a:off x="250824" y="1700808"/>
            <a:ext cx="8569647" cy="576064"/>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20</a:t>
            </a:fld>
            <a:endParaRPr lang="en-US" altLang="ko-KR" dirty="0"/>
          </a:p>
        </p:txBody>
      </p:sp>
      <p:sp>
        <p:nvSpPr>
          <p:cNvPr id="267266" name="Rectangle 2"/>
          <p:cNvSpPr>
            <a:spLocks noChangeArrowheads="1"/>
          </p:cNvSpPr>
          <p:nvPr/>
        </p:nvSpPr>
        <p:spPr bwMode="auto">
          <a:xfrm>
            <a:off x="179512" y="332656"/>
            <a:ext cx="8893175" cy="6120680"/>
          </a:xfrm>
          <a:prstGeom prst="rect">
            <a:avLst/>
          </a:prstGeom>
          <a:noFill/>
          <a:ln w="9525">
            <a:noFill/>
            <a:miter lim="800000"/>
            <a:headEnd/>
            <a:tailEnd/>
          </a:ln>
          <a:effectLst/>
        </p:spPr>
        <p:txBody>
          <a:bodyPr/>
          <a:lstStyle/>
          <a:p>
            <a:pPr>
              <a:defRPr/>
            </a:pPr>
            <a:r>
              <a:rPr lang="en-US" altLang="ko-KR" sz="2800" b="1" dirty="0" smtClean="0">
                <a:solidFill>
                  <a:schemeClr val="accent2"/>
                </a:solidFill>
                <a:latin typeface="굴림" pitchFamily="50" charset="-127"/>
                <a:ea typeface="굴림" pitchFamily="50" charset="-127"/>
              </a:rPr>
              <a:t>Cont...</a:t>
            </a:r>
            <a:endParaRPr lang="en-US" altLang="ko-KR" sz="500" b="1" dirty="0" smtClean="0">
              <a:solidFill>
                <a:schemeClr val="accent2"/>
              </a:solidFill>
              <a:latin typeface="굴림" pitchFamily="50" charset="-127"/>
              <a:ea typeface="굴림" pitchFamily="50" charset="-127"/>
            </a:endParaRPr>
          </a:p>
          <a:p>
            <a:pPr>
              <a:defRPr/>
            </a:pPr>
            <a:endParaRPr lang="en-US" altLang="ko-KR" sz="500" b="1" dirty="0" smtClean="0">
              <a:latin typeface="굴림" pitchFamily="50" charset="-127"/>
              <a:ea typeface="굴림" pitchFamily="50" charset="-127"/>
            </a:endParaRPr>
          </a:p>
          <a:p>
            <a:pPr>
              <a:defRPr/>
            </a:pPr>
            <a:r>
              <a:rPr lang="en-US" altLang="ko-KR" sz="2400" b="1" dirty="0" smtClean="0">
                <a:solidFill>
                  <a:srgbClr val="FFC000"/>
                </a:solidFill>
                <a:latin typeface="굴림" pitchFamily="50" charset="-127"/>
                <a:ea typeface="굴림" pitchFamily="50" charset="-127"/>
              </a:rPr>
              <a:t>• Committees for macro-prudential supervision</a:t>
            </a:r>
          </a:p>
          <a:p>
            <a:pPr>
              <a:defRPr/>
            </a:pPr>
            <a:endParaRPr lang="en-US" altLang="ko-KR" sz="300" dirty="0" smtClean="0">
              <a:effectLst>
                <a:outerShdw blurRad="38100" dist="38100" dir="2700000" algn="tl">
                  <a:srgbClr val="000000"/>
                </a:outerShdw>
              </a:effectLst>
              <a:latin typeface="굴림" pitchFamily="50" charset="-127"/>
              <a:ea typeface="굴림" pitchFamily="50" charset="-127"/>
            </a:endParaRPr>
          </a:p>
          <a:p>
            <a:pPr>
              <a:defRPr/>
            </a:pPr>
            <a:r>
              <a:rPr lang="en-US" altLang="ko-KR" dirty="0" smtClean="0">
                <a:latin typeface="굴림" pitchFamily="50" charset="-127"/>
                <a:ea typeface="굴림" pitchFamily="50" charset="-127"/>
              </a:rPr>
              <a:t> - </a:t>
            </a:r>
            <a:r>
              <a:rPr lang="en-US" altLang="ko-KR" b="1" dirty="0" smtClean="0">
                <a:latin typeface="굴림" pitchFamily="50" charset="-127"/>
                <a:ea typeface="굴림" pitchFamily="50" charset="-127"/>
              </a:rPr>
              <a:t>Economic and Financial Meeting (EFM): </a:t>
            </a:r>
            <a:r>
              <a:rPr lang="en-US" altLang="ko-KR" dirty="0" smtClean="0">
                <a:latin typeface="굴림" pitchFamily="50" charset="-127"/>
                <a:ea typeface="굴림" pitchFamily="50" charset="-127"/>
              </a:rPr>
              <a:t>non-statutory and </a:t>
            </a:r>
            <a:r>
              <a:rPr lang="en-US" altLang="ko-KR" i="1" dirty="0" smtClean="0">
                <a:latin typeface="굴림" pitchFamily="50" charset="-127"/>
                <a:ea typeface="굴림" pitchFamily="50" charset="-127"/>
              </a:rPr>
              <a:t>ad-hoc</a:t>
            </a:r>
            <a:r>
              <a:rPr lang="en-US" altLang="ko-KR" dirty="0" smtClean="0">
                <a:latin typeface="굴림" pitchFamily="50" charset="-127"/>
                <a:ea typeface="굴림" pitchFamily="50" charset="-127"/>
              </a:rPr>
              <a:t> </a:t>
            </a:r>
          </a:p>
          <a:p>
            <a:pPr>
              <a:defRPr/>
            </a:pPr>
            <a:r>
              <a:rPr lang="en-US" altLang="ko-KR" dirty="0" smtClean="0">
                <a:latin typeface="굴림" pitchFamily="50" charset="-127"/>
                <a:ea typeface="굴림" pitchFamily="50" charset="-127"/>
              </a:rPr>
              <a:t>    Ministerial meeting with representation including those from the Office </a:t>
            </a:r>
          </a:p>
          <a:p>
            <a:pPr>
              <a:defRPr/>
            </a:pPr>
            <a:r>
              <a:rPr lang="en-US" altLang="ko-KR" dirty="0" smtClean="0">
                <a:latin typeface="굴림" pitchFamily="50" charset="-127"/>
                <a:ea typeface="굴림" pitchFamily="50" charset="-127"/>
              </a:rPr>
              <a:t>    of the President, MOSF, FSC and BOK </a:t>
            </a:r>
            <a:r>
              <a:rPr lang="en-US" altLang="ko-KR" sz="1800" dirty="0" smtClean="0">
                <a:latin typeface="굴림" pitchFamily="50" charset="-127"/>
                <a:ea typeface="굴림" pitchFamily="50" charset="-127"/>
              </a:rPr>
              <a:t>(FSS 2012; Lee 2008; Lee and </a:t>
            </a:r>
          </a:p>
          <a:p>
            <a:pPr>
              <a:defRPr/>
            </a:pPr>
            <a:r>
              <a:rPr lang="en-US" altLang="ko-KR" sz="1800" dirty="0" smtClean="0">
                <a:latin typeface="굴림" pitchFamily="50" charset="-127"/>
                <a:ea typeface="굴림" pitchFamily="50" charset="-127"/>
              </a:rPr>
              <a:t>    </a:t>
            </a:r>
            <a:r>
              <a:rPr lang="en-US" altLang="ko-KR" sz="1800" dirty="0" err="1" smtClean="0">
                <a:latin typeface="굴림" pitchFamily="50" charset="-127"/>
                <a:ea typeface="굴림" pitchFamily="50" charset="-127"/>
              </a:rPr>
              <a:t>Namkoong</a:t>
            </a:r>
            <a:r>
              <a:rPr lang="en-US" altLang="ko-KR" sz="1800" dirty="0" smtClean="0">
                <a:latin typeface="굴림" pitchFamily="50" charset="-127"/>
                <a:ea typeface="굴림" pitchFamily="50" charset="-127"/>
              </a:rPr>
              <a:t> 2009)</a:t>
            </a: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a:t>
            </a:r>
            <a:r>
              <a:rPr lang="en-US" altLang="ko-KR" b="1" dirty="0" smtClean="0">
                <a:latin typeface="굴림" pitchFamily="50" charset="-127"/>
                <a:ea typeface="굴림" pitchFamily="50" charset="-127"/>
              </a:rPr>
              <a:t> Macroeconomic Policy Meeting (MPM): </a:t>
            </a:r>
            <a:r>
              <a:rPr lang="en-US" altLang="ko-KR" dirty="0" smtClean="0">
                <a:latin typeface="굴림" pitchFamily="50" charset="-127"/>
                <a:ea typeface="굴림" pitchFamily="50" charset="-127"/>
              </a:rPr>
              <a:t>non-statutory, Presidential </a:t>
            </a:r>
          </a:p>
          <a:p>
            <a:pPr>
              <a:defRPr/>
            </a:pPr>
            <a:r>
              <a:rPr lang="en-US" altLang="ko-KR" dirty="0" smtClean="0">
                <a:latin typeface="굴림" pitchFamily="50" charset="-127"/>
                <a:ea typeface="굴림" pitchFamily="50" charset="-127"/>
              </a:rPr>
              <a:t>    Directive-based Vice-Ministerial meeting with representation from </a:t>
            </a:r>
          </a:p>
          <a:p>
            <a:pPr>
              <a:defRPr/>
            </a:pPr>
            <a:r>
              <a:rPr lang="en-US" altLang="ko-KR" dirty="0" smtClean="0">
                <a:latin typeface="굴림" pitchFamily="50" charset="-127"/>
                <a:ea typeface="굴림" pitchFamily="50" charset="-127"/>
              </a:rPr>
              <a:t>    MOSF, FSC, FSS, BOK, and KDIC </a:t>
            </a:r>
            <a:r>
              <a:rPr lang="en-US" altLang="ko-KR" sz="1800" dirty="0" smtClean="0">
                <a:latin typeface="굴림" pitchFamily="50" charset="-127"/>
                <a:ea typeface="굴림" pitchFamily="50" charset="-127"/>
              </a:rPr>
              <a:t>(FSS 2012)</a:t>
            </a:r>
          </a:p>
          <a:p>
            <a:pPr>
              <a:defRPr/>
            </a:pPr>
            <a:endParaRPr lang="en-US" altLang="ko-KR" sz="500" dirty="0" smtClean="0">
              <a:effectLst>
                <a:outerShdw blurRad="38100" dist="38100" dir="2700000" algn="tl">
                  <a:srgbClr val="000000"/>
                </a:outerShdw>
              </a:effectLst>
              <a:latin typeface="굴림" pitchFamily="50" charset="-127"/>
              <a:ea typeface="굴림" pitchFamily="50" charset="-127"/>
            </a:endParaRPr>
          </a:p>
          <a:p>
            <a:pPr>
              <a:defRPr/>
            </a:pPr>
            <a:r>
              <a:rPr lang="en-US" altLang="ko-KR" sz="2400" b="1" dirty="0" smtClean="0">
                <a:solidFill>
                  <a:srgbClr val="FFC000"/>
                </a:solidFill>
                <a:latin typeface="굴림" pitchFamily="50" charset="-127"/>
                <a:ea typeface="굴림" pitchFamily="50" charset="-127"/>
              </a:rPr>
              <a:t>• Overlapping board representation </a:t>
            </a:r>
            <a:r>
              <a:rPr lang="en-US" altLang="ko-KR" sz="1800" dirty="0" smtClean="0">
                <a:latin typeface="굴림" pitchFamily="50" charset="-127"/>
                <a:ea typeface="굴림" pitchFamily="50" charset="-127"/>
              </a:rPr>
              <a:t>(relevant legislation)</a:t>
            </a:r>
            <a:endParaRPr lang="en-US" altLang="ko-KR" sz="1800" dirty="0" smtClean="0">
              <a:solidFill>
                <a:srgbClr val="FFC000"/>
              </a:solidFill>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a:t>
            </a:r>
            <a:r>
              <a:rPr lang="en-US" altLang="ko-KR" dirty="0" smtClean="0">
                <a:latin typeface="굴림" pitchFamily="50" charset="-127"/>
                <a:ea typeface="굴림" pitchFamily="50" charset="-127"/>
              </a:rPr>
              <a:t>- </a:t>
            </a:r>
            <a:r>
              <a:rPr lang="en-US" altLang="ko-KR" b="1" dirty="0" smtClean="0">
                <a:latin typeface="굴림" pitchFamily="50" charset="-127"/>
                <a:ea typeface="굴림" pitchFamily="50" charset="-127"/>
              </a:rPr>
              <a:t>BOK’s Monetary Policy Committee: </a:t>
            </a:r>
            <a:r>
              <a:rPr lang="en-US" altLang="ko-KR" dirty="0" smtClean="0">
                <a:latin typeface="굴림" pitchFamily="50" charset="-127"/>
                <a:ea typeface="굴림" pitchFamily="50" charset="-127"/>
              </a:rPr>
              <a:t>MOSF Vice Minister or FSC Vice </a:t>
            </a:r>
          </a:p>
          <a:p>
            <a:pPr>
              <a:defRPr/>
            </a:pPr>
            <a:r>
              <a:rPr lang="en-US" altLang="ko-KR" dirty="0" smtClean="0">
                <a:latin typeface="굴림" pitchFamily="50" charset="-127"/>
                <a:ea typeface="굴림" pitchFamily="50" charset="-127"/>
              </a:rPr>
              <a:t>    Chairman may be present at the meeting not as a member but to </a:t>
            </a:r>
          </a:p>
          <a:p>
            <a:pPr>
              <a:defRPr/>
            </a:pPr>
            <a:r>
              <a:rPr lang="en-US" altLang="ko-KR" dirty="0" smtClean="0">
                <a:latin typeface="굴림" pitchFamily="50" charset="-127"/>
                <a:ea typeface="굴림" pitchFamily="50" charset="-127"/>
              </a:rPr>
              <a:t>    state his or her opinions.</a:t>
            </a: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a:t>
            </a:r>
            <a:r>
              <a:rPr lang="en-US" altLang="ko-KR" b="1" dirty="0" smtClean="0">
                <a:latin typeface="굴림" pitchFamily="50" charset="-127"/>
                <a:ea typeface="굴림" pitchFamily="50" charset="-127"/>
              </a:rPr>
              <a:t>FSC meeting: </a:t>
            </a:r>
            <a:r>
              <a:rPr lang="en-US" altLang="ko-KR" dirty="0" smtClean="0">
                <a:latin typeface="굴림" pitchFamily="50" charset="-127"/>
                <a:ea typeface="굴림" pitchFamily="50" charset="-127"/>
              </a:rPr>
              <a:t>MOSF Vice Minister, KDIC President, and BOK Vice </a:t>
            </a:r>
          </a:p>
          <a:p>
            <a:pPr>
              <a:defRPr/>
            </a:pPr>
            <a:r>
              <a:rPr lang="en-US" altLang="ko-KR" dirty="0" smtClean="0">
                <a:latin typeface="굴림" pitchFamily="50" charset="-127"/>
                <a:ea typeface="굴림" pitchFamily="50" charset="-127"/>
              </a:rPr>
              <a:t>    Governor present at the meeting as commissioners. </a:t>
            </a:r>
          </a:p>
          <a:p>
            <a:pPr>
              <a:defRPr/>
            </a:pPr>
            <a:endParaRPr lang="en-US" altLang="ko-KR" sz="3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a:t>
            </a:r>
            <a:r>
              <a:rPr lang="en-US" altLang="ko-KR" b="1" dirty="0" smtClean="0">
                <a:latin typeface="굴림" pitchFamily="50" charset="-127"/>
                <a:ea typeface="굴림" pitchFamily="50" charset="-127"/>
              </a:rPr>
              <a:t>KDIC’s Deposit Insurance Committee: </a:t>
            </a:r>
            <a:r>
              <a:rPr lang="en-US" altLang="ko-KR" dirty="0" smtClean="0">
                <a:latin typeface="굴림" pitchFamily="50" charset="-127"/>
                <a:ea typeface="굴림" pitchFamily="50" charset="-127"/>
              </a:rPr>
              <a:t>FSC Vice Chairman, MOSF Vice </a:t>
            </a:r>
          </a:p>
          <a:p>
            <a:pPr>
              <a:defRPr/>
            </a:pPr>
            <a:r>
              <a:rPr lang="en-US" altLang="ko-KR" dirty="0" smtClean="0">
                <a:latin typeface="굴림" pitchFamily="50" charset="-127"/>
                <a:ea typeface="굴림" pitchFamily="50" charset="-127"/>
              </a:rPr>
              <a:t>    Minister, and BOK Vice Governor, present at the meeting as members.   </a:t>
            </a:r>
            <a:endParaRPr lang="en-US" altLang="ko-KR" dirty="0">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21</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endParaRPr lang="en-US" altLang="ko-KR" sz="500" b="1" dirty="0" smtClean="0">
              <a:solidFill>
                <a:schemeClr val="accent1"/>
              </a:solidFill>
              <a:latin typeface="굴림" pitchFamily="50" charset="-127"/>
              <a:ea typeface="굴림" pitchFamily="50" charset="-127"/>
            </a:endParaRPr>
          </a:p>
          <a:p>
            <a:pPr>
              <a:defRPr/>
            </a:pPr>
            <a:r>
              <a:rPr lang="en-US" altLang="ko-KR" sz="2800" b="1" dirty="0" smtClean="0">
                <a:solidFill>
                  <a:schemeClr val="accent2"/>
                </a:solidFill>
                <a:latin typeface="굴림" pitchFamily="50" charset="-127"/>
                <a:ea typeface="굴림" pitchFamily="50" charset="-127"/>
              </a:rPr>
              <a:t>Cont...</a:t>
            </a:r>
            <a:endParaRPr lang="en-US" altLang="ko-KR" sz="2400" b="1" dirty="0">
              <a:solidFill>
                <a:schemeClr val="accent2"/>
              </a:solidFill>
              <a:latin typeface="굴림" pitchFamily="50" charset="-127"/>
              <a:ea typeface="굴림" pitchFamily="50" charset="-127"/>
            </a:endParaRPr>
          </a:p>
          <a:p>
            <a:pPr>
              <a:defRPr/>
            </a:pPr>
            <a:endParaRPr lang="en-US" altLang="ko-KR" sz="500" b="1" dirty="0" smtClean="0">
              <a:solidFill>
                <a:srgbClr val="FFC000"/>
              </a:solidFill>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Request for Reconsideration of a Decision Taken </a:t>
            </a:r>
            <a:r>
              <a:rPr lang="en-US" altLang="ko-KR" sz="1800" dirty="0" smtClean="0">
                <a:latin typeface="굴림" pitchFamily="50" charset="-127"/>
                <a:ea typeface="굴림" pitchFamily="50" charset="-127"/>
              </a:rPr>
              <a:t>(BOK Act)</a:t>
            </a:r>
          </a:p>
          <a:p>
            <a:pPr>
              <a:defRPr/>
            </a:pPr>
            <a:endParaRPr lang="en-US" altLang="ko-KR" sz="300" dirty="0" smtClean="0">
              <a:solidFill>
                <a:srgbClr val="FFC000"/>
              </a:solidFill>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a:t>
            </a:r>
            <a:r>
              <a:rPr lang="en-US" altLang="ko-KR" sz="1800" b="1" dirty="0" smtClean="0">
                <a:latin typeface="굴림" pitchFamily="50" charset="-127"/>
                <a:ea typeface="굴림" pitchFamily="50" charset="-127"/>
              </a:rPr>
              <a:t>MOSF ⇒ BOK: </a:t>
            </a:r>
            <a:r>
              <a:rPr lang="en-US" altLang="ko-KR" sz="1800" dirty="0" smtClean="0">
                <a:latin typeface="굴림" pitchFamily="50" charset="-127"/>
                <a:ea typeface="굴림" pitchFamily="50" charset="-127"/>
              </a:rPr>
              <a:t>MOSF Minister may request for reconsideration of a decision </a:t>
            </a:r>
          </a:p>
          <a:p>
            <a:pPr>
              <a:defRPr/>
            </a:pPr>
            <a:r>
              <a:rPr lang="en-US" altLang="ko-KR" sz="1800" dirty="0" smtClean="0">
                <a:latin typeface="굴림" pitchFamily="50" charset="-127"/>
                <a:ea typeface="굴림" pitchFamily="50" charset="-127"/>
              </a:rPr>
              <a:t>    taken by the BOK’s Monetary Policy Committee (MPC), when he or she finds </a:t>
            </a:r>
          </a:p>
          <a:p>
            <a:pPr>
              <a:defRPr/>
            </a:pPr>
            <a:r>
              <a:rPr lang="en-US" altLang="ko-KR" sz="1800" dirty="0">
                <a:latin typeface="굴림" pitchFamily="50" charset="-127"/>
                <a:ea typeface="굴림" pitchFamily="50" charset="-127"/>
              </a:rPr>
              <a:t> </a:t>
            </a:r>
            <a:r>
              <a:rPr lang="en-US" altLang="ko-KR" sz="1800" dirty="0" smtClean="0">
                <a:latin typeface="굴림" pitchFamily="50" charset="-127"/>
                <a:ea typeface="굴림" pitchFamily="50" charset="-127"/>
              </a:rPr>
              <a:t>   it conflicting with the Government’s economic policy.</a:t>
            </a: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a:t>
            </a:r>
            <a:r>
              <a:rPr lang="en-US" altLang="ko-KR" sz="1800" b="1" dirty="0" smtClean="0">
                <a:latin typeface="굴림" pitchFamily="50" charset="-127"/>
                <a:ea typeface="굴림" pitchFamily="50" charset="-127"/>
              </a:rPr>
              <a:t>BOK ⇒ FSC: </a:t>
            </a:r>
            <a:r>
              <a:rPr lang="en-US" altLang="ko-KR" sz="1800" dirty="0" smtClean="0">
                <a:latin typeface="굴림" pitchFamily="50" charset="-127"/>
                <a:ea typeface="굴림" pitchFamily="50" charset="-127"/>
              </a:rPr>
              <a:t>BOK’s MPC may request for reconsideration of a financial </a:t>
            </a:r>
          </a:p>
          <a:p>
            <a:pPr>
              <a:defRPr/>
            </a:pPr>
            <a:r>
              <a:rPr lang="en-US" altLang="ko-KR" sz="1800" dirty="0" smtClean="0">
                <a:latin typeface="굴림" pitchFamily="50" charset="-127"/>
                <a:ea typeface="굴림" pitchFamily="50" charset="-127"/>
              </a:rPr>
              <a:t>    supervisory decision taken by FSC, when MPC finds it relating directly to </a:t>
            </a:r>
          </a:p>
          <a:p>
            <a:pPr>
              <a:defRPr/>
            </a:pPr>
            <a:r>
              <a:rPr lang="en-US" altLang="ko-KR" sz="1800" dirty="0" smtClean="0">
                <a:latin typeface="굴림" pitchFamily="50" charset="-127"/>
                <a:ea typeface="굴림" pitchFamily="50" charset="-127"/>
              </a:rPr>
              <a:t>    monetary and credit policies.</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Prior Consultation with Other Authorities on Policy </a:t>
            </a:r>
            <a:r>
              <a:rPr lang="en-US" altLang="ko-KR" sz="1800" dirty="0" smtClean="0">
                <a:latin typeface="굴림" pitchFamily="50" charset="-127"/>
                <a:ea typeface="굴림" pitchFamily="50" charset="-127"/>
              </a:rPr>
              <a:t>(BOK Act)</a:t>
            </a:r>
          </a:p>
          <a:p>
            <a:pPr lvl="0">
              <a:defRPr/>
            </a:pPr>
            <a:endParaRPr lang="en-US" altLang="ko-KR" sz="300" dirty="0" smtClean="0">
              <a:latin typeface="굴림" pitchFamily="50" charset="-127"/>
              <a:ea typeface="굴림" pitchFamily="50" charset="-127"/>
            </a:endParaRPr>
          </a:p>
          <a:p>
            <a:pPr lvl="0">
              <a:defRPr/>
            </a:pPr>
            <a:r>
              <a:rPr lang="en-US" altLang="ko-KR" sz="1800" dirty="0" smtClean="0">
                <a:latin typeface="굴림" pitchFamily="50" charset="-127"/>
                <a:ea typeface="굴림" pitchFamily="50" charset="-127"/>
              </a:rPr>
              <a:t> - BOK consults with MOSF about setting the inflation target.</a:t>
            </a:r>
          </a:p>
          <a:p>
            <a:pPr lvl="0">
              <a:defRPr/>
            </a:pPr>
            <a:endParaRPr lang="en-US" altLang="ko-KR" sz="300" dirty="0" smtClean="0">
              <a:latin typeface="굴림" pitchFamily="50" charset="-127"/>
              <a:ea typeface="굴림" pitchFamily="50" charset="-127"/>
            </a:endParaRPr>
          </a:p>
          <a:p>
            <a:pPr lvl="0">
              <a:defRPr/>
            </a:pPr>
            <a:r>
              <a:rPr lang="en-US" altLang="ko-KR" sz="1800" dirty="0" smtClean="0">
                <a:latin typeface="굴림" pitchFamily="50" charset="-127"/>
                <a:ea typeface="굴림" pitchFamily="50" charset="-127"/>
              </a:rPr>
              <a:t> - BOK advises on MOSF’s exchange rate policies.</a:t>
            </a:r>
          </a:p>
          <a:p>
            <a:pPr lvl="0">
              <a:defRPr/>
            </a:pPr>
            <a:endParaRPr lang="en-US" altLang="ko-KR" sz="300" dirty="0" smtClean="0">
              <a:latin typeface="굴림" pitchFamily="50" charset="-127"/>
              <a:ea typeface="굴림" pitchFamily="50" charset="-127"/>
            </a:endParaRPr>
          </a:p>
          <a:p>
            <a:pPr lvl="0">
              <a:defRPr/>
            </a:pPr>
            <a:endParaRPr lang="en-US" altLang="ko-KR" sz="300" dirty="0" smtClean="0">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a:t>
            </a:r>
            <a:r>
              <a:rPr lang="en-US" altLang="ko-KR" sz="2200" b="1" dirty="0" err="1" smtClean="0">
                <a:solidFill>
                  <a:srgbClr val="FFC000"/>
                </a:solidFill>
                <a:latin typeface="굴림" pitchFamily="50" charset="-127"/>
                <a:ea typeface="굴림" pitchFamily="50" charset="-127"/>
              </a:rPr>
              <a:t>Secondment</a:t>
            </a:r>
            <a:r>
              <a:rPr lang="en-US" altLang="ko-KR" sz="2200" b="1" dirty="0" smtClean="0">
                <a:solidFill>
                  <a:srgbClr val="FFC000"/>
                </a:solidFill>
                <a:latin typeface="굴림" pitchFamily="50" charset="-127"/>
                <a:ea typeface="굴림" pitchFamily="50" charset="-127"/>
              </a:rPr>
              <a:t> of Staff</a:t>
            </a:r>
          </a:p>
          <a:p>
            <a:pPr>
              <a:defRPr/>
            </a:pPr>
            <a:endParaRPr lang="en-US" altLang="ko-KR" sz="300" dirty="0" smtClean="0">
              <a:solidFill>
                <a:srgbClr val="FFC000"/>
              </a:solidFill>
              <a:latin typeface="굴림" pitchFamily="50" charset="-127"/>
              <a:ea typeface="굴림" pitchFamily="50" charset="-127"/>
            </a:endParaRPr>
          </a:p>
          <a:p>
            <a:pPr>
              <a:defRPr/>
            </a:pPr>
            <a:r>
              <a:rPr lang="en-US" altLang="ko-KR" sz="2400" dirty="0" smtClean="0">
                <a:latin typeface="굴림" pitchFamily="50" charset="-127"/>
                <a:ea typeface="굴림" pitchFamily="50" charset="-127"/>
              </a:rPr>
              <a:t> </a:t>
            </a:r>
            <a:r>
              <a:rPr lang="en-US" altLang="ko-KR" sz="1800" dirty="0" smtClean="0">
                <a:latin typeface="굴림" pitchFamily="50" charset="-127"/>
                <a:ea typeface="굴림" pitchFamily="50" charset="-127"/>
              </a:rPr>
              <a:t>- FSS ↔ BOK; FSS → FSC; FSS → KDIC; FSS → Office of the President</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lvl="0">
              <a:defRPr/>
            </a:pPr>
            <a:r>
              <a:rPr lang="en-US" altLang="ko-KR" sz="2200" b="1" dirty="0" smtClean="0">
                <a:solidFill>
                  <a:srgbClr val="FFC000"/>
                </a:solidFill>
                <a:latin typeface="굴림" pitchFamily="50" charset="-127"/>
                <a:ea typeface="굴림" pitchFamily="50" charset="-127"/>
              </a:rPr>
              <a:t>• Special </a:t>
            </a:r>
            <a:r>
              <a:rPr lang="en-US" altLang="ko-KR" sz="2200" b="1" dirty="0" err="1" smtClean="0">
                <a:solidFill>
                  <a:srgbClr val="FFC000"/>
                </a:solidFill>
                <a:latin typeface="굴림" pitchFamily="50" charset="-127"/>
                <a:ea typeface="굴림" pitchFamily="50" charset="-127"/>
              </a:rPr>
              <a:t>MoUs</a:t>
            </a:r>
            <a:r>
              <a:rPr lang="en-US" altLang="ko-KR" sz="2200" b="1" dirty="0" smtClean="0">
                <a:solidFill>
                  <a:srgbClr val="FFC000"/>
                </a:solidFill>
                <a:latin typeface="굴림" pitchFamily="50" charset="-127"/>
                <a:ea typeface="굴림" pitchFamily="50" charset="-127"/>
              </a:rPr>
              <a:t> on Information Sharing  and on Joint-Exams</a:t>
            </a:r>
          </a:p>
          <a:p>
            <a:pPr>
              <a:defRPr/>
            </a:pPr>
            <a:endParaRPr lang="en-US" altLang="ko-KR" sz="300" dirty="0" smtClean="0">
              <a:solidFill>
                <a:srgbClr val="FFC000"/>
              </a:solidFill>
              <a:latin typeface="굴림" pitchFamily="50" charset="-127"/>
              <a:ea typeface="굴림" pitchFamily="50" charset="-127"/>
            </a:endParaRPr>
          </a:p>
          <a:p>
            <a:pPr>
              <a:defRPr/>
            </a:pPr>
            <a:r>
              <a:rPr lang="en-US" altLang="ko-KR" dirty="0" smtClean="0">
                <a:solidFill>
                  <a:srgbClr val="FFC000"/>
                </a:solidFill>
                <a:latin typeface="굴림" pitchFamily="50" charset="-127"/>
                <a:ea typeface="굴림" pitchFamily="50" charset="-127"/>
              </a:rPr>
              <a:t> </a:t>
            </a:r>
            <a:r>
              <a:rPr lang="en-US" altLang="ko-KR" sz="1800" dirty="0" smtClean="0">
                <a:latin typeface="굴림" pitchFamily="50" charset="-127"/>
                <a:ea typeface="굴림" pitchFamily="50" charset="-127"/>
              </a:rPr>
              <a:t>- These </a:t>
            </a:r>
            <a:r>
              <a:rPr lang="en-US" altLang="ko-KR" sz="1800" dirty="0" err="1" smtClean="0">
                <a:latin typeface="굴림" pitchFamily="50" charset="-127"/>
                <a:ea typeface="굴림" pitchFamily="50" charset="-127"/>
              </a:rPr>
              <a:t>MoUs</a:t>
            </a:r>
            <a:r>
              <a:rPr lang="en-US" altLang="ko-KR" sz="1800" dirty="0" smtClean="0">
                <a:latin typeface="굴림" pitchFamily="50" charset="-127"/>
                <a:ea typeface="굴림" pitchFamily="50" charset="-127"/>
              </a:rPr>
              <a:t> are special, in the sense that each of them covers a specific </a:t>
            </a:r>
          </a:p>
          <a:p>
            <a:pPr>
              <a:defRPr/>
            </a:pPr>
            <a:r>
              <a:rPr lang="en-US" altLang="ko-KR" sz="1800" dirty="0" smtClean="0">
                <a:latin typeface="굴림" pitchFamily="50" charset="-127"/>
                <a:ea typeface="굴림" pitchFamily="50" charset="-127"/>
              </a:rPr>
              <a:t>    topic for the financial authorities concerned. </a:t>
            </a: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The Workshop on Joint-Exams is held annually by BOK, FSS, and KDIC.</a:t>
            </a:r>
          </a:p>
          <a:p>
            <a:pPr>
              <a:defRPr/>
            </a:pPr>
            <a:endParaRPr lang="en-US" altLang="ko-KR" sz="500" dirty="0" smtClean="0">
              <a:solidFill>
                <a:srgbClr val="FFC000"/>
              </a:solidFill>
              <a:latin typeface="굴림" pitchFamily="50" charset="-127"/>
              <a:ea typeface="굴림" pitchFamily="50" charset="-127"/>
            </a:endParaRPr>
          </a:p>
          <a:p>
            <a:pPr>
              <a:defRPr/>
            </a:pPr>
            <a:endParaRPr lang="en-US" altLang="ko-KR" sz="500" dirty="0" smtClean="0">
              <a:solidFill>
                <a:srgbClr val="FFC000"/>
              </a:solidFill>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solidFill>
                  <a:srgbClr val="FFFFFF"/>
                </a:solidFill>
              </a:rPr>
              <a:t>ⓒ 2012 Hong-Bum Kim; All Rights Reserved</a:t>
            </a:r>
          </a:p>
        </p:txBody>
      </p:sp>
      <p:sp>
        <p:nvSpPr>
          <p:cNvPr id="5" name="Rectangle 43"/>
          <p:cNvSpPr>
            <a:spLocks noGrp="1" noChangeArrowheads="1"/>
          </p:cNvSpPr>
          <p:nvPr>
            <p:ph type="sldNum" sz="quarter" idx="12"/>
          </p:nvPr>
        </p:nvSpPr>
        <p:spPr/>
        <p:txBody>
          <a:bodyPr/>
          <a:lstStyle/>
          <a:p>
            <a:pPr>
              <a:defRPr/>
            </a:pPr>
            <a:fld id="{F95C2833-DFE1-4648-8744-DFD33E9E53C0}" type="slidenum">
              <a:rPr lang="en-US" altLang="ko-KR">
                <a:solidFill>
                  <a:srgbClr val="FFFFFF"/>
                </a:solidFill>
              </a:rPr>
              <a:pPr>
                <a:defRPr/>
              </a:pPr>
              <a:t>22</a:t>
            </a:fld>
            <a:endParaRPr lang="en-US" altLang="ko-KR">
              <a:solidFill>
                <a:srgbClr val="FFFFFF"/>
              </a:solidFill>
            </a:endParaRPr>
          </a:p>
        </p:txBody>
      </p:sp>
      <p:sp>
        <p:nvSpPr>
          <p:cNvPr id="267266" name="Rectangle 2"/>
          <p:cNvSpPr>
            <a:spLocks noChangeArrowheads="1"/>
          </p:cNvSpPr>
          <p:nvPr/>
        </p:nvSpPr>
        <p:spPr bwMode="auto">
          <a:xfrm>
            <a:off x="322833" y="1556792"/>
            <a:ext cx="8569647" cy="3096344"/>
          </a:xfrm>
          <a:prstGeom prst="rect">
            <a:avLst/>
          </a:prstGeom>
          <a:noFill/>
          <a:ln w="9525">
            <a:noFill/>
            <a:miter lim="800000"/>
            <a:headEnd/>
            <a:tailEnd/>
          </a:ln>
          <a:effectLst/>
        </p:spPr>
        <p:txBody>
          <a:bodyPr/>
          <a:lstStyle/>
          <a:p>
            <a:pPr>
              <a:lnSpc>
                <a:spcPct val="130000"/>
              </a:lnSpc>
              <a:defRPr/>
            </a:pPr>
            <a:r>
              <a:rPr lang="en-US" altLang="ko-KR" sz="2200" b="1" dirty="0" smtClean="0">
                <a:solidFill>
                  <a:srgbClr val="FFFFFF"/>
                </a:solidFill>
                <a:latin typeface="굴림" pitchFamily="50" charset="-127"/>
                <a:ea typeface="굴림" pitchFamily="50" charset="-127"/>
              </a:rPr>
              <a:t>1. Cooperation </a:t>
            </a:r>
            <a:r>
              <a:rPr lang="en-US" altLang="ko-KR" sz="2200" b="1" dirty="0">
                <a:solidFill>
                  <a:srgbClr val="FFFFFF"/>
                </a:solidFill>
                <a:latin typeface="굴림" pitchFamily="50" charset="-127"/>
                <a:ea typeface="굴림" pitchFamily="50" charset="-127"/>
              </a:rPr>
              <a:t>and </a:t>
            </a:r>
            <a:r>
              <a:rPr lang="en-US" altLang="ko-KR" sz="2200" b="1" dirty="0" smtClean="0">
                <a:solidFill>
                  <a:srgbClr val="FFFFFF"/>
                </a:solidFill>
                <a:latin typeface="굴림" pitchFamily="50" charset="-127"/>
                <a:ea typeface="굴림" pitchFamily="50" charset="-127"/>
              </a:rPr>
              <a:t>Coordination: Importance and Preconditions</a:t>
            </a:r>
          </a:p>
          <a:p>
            <a:pPr>
              <a:lnSpc>
                <a:spcPct val="130000"/>
              </a:lnSpc>
              <a:defRPr/>
            </a:pPr>
            <a:endParaRPr lang="en-US" altLang="ko-KR" sz="1500" b="1" dirty="0" smtClean="0">
              <a:solidFill>
                <a:srgbClr val="FFFFFF"/>
              </a:solidFill>
              <a:latin typeface="굴림" pitchFamily="50" charset="-127"/>
              <a:ea typeface="굴림" pitchFamily="50" charset="-127"/>
            </a:endParaRPr>
          </a:p>
          <a:p>
            <a:pPr>
              <a:lnSpc>
                <a:spcPct val="130000"/>
              </a:lnSpc>
              <a:defRPr/>
            </a:pPr>
            <a:r>
              <a:rPr lang="en-US" altLang="ko-KR" sz="2200" b="1" dirty="0" smtClean="0">
                <a:latin typeface="굴림" pitchFamily="50" charset="-127"/>
                <a:ea typeface="굴림" pitchFamily="50" charset="-127"/>
              </a:rPr>
              <a:t>2.</a:t>
            </a:r>
            <a:r>
              <a:rPr lang="en-US" altLang="ko-KR" sz="2800" b="1" dirty="0" smtClean="0">
                <a:latin typeface="굴림" pitchFamily="50" charset="-127"/>
                <a:ea typeface="굴림" pitchFamily="50" charset="-127"/>
              </a:rPr>
              <a:t> </a:t>
            </a:r>
            <a:r>
              <a:rPr lang="en-US" altLang="ko-KR" sz="2200" b="1" dirty="0" smtClean="0">
                <a:latin typeface="굴림" pitchFamily="50" charset="-127"/>
                <a:ea typeface="굴림" pitchFamily="50" charset="-127"/>
              </a:rPr>
              <a:t>The Financial </a:t>
            </a:r>
            <a:r>
              <a:rPr lang="en-US" altLang="ko-KR" sz="2200" b="1" dirty="0">
                <a:latin typeface="굴림" pitchFamily="50" charset="-127"/>
                <a:ea typeface="굴림" pitchFamily="50" charset="-127"/>
              </a:rPr>
              <a:t>Supervisory Framework in </a:t>
            </a:r>
            <a:r>
              <a:rPr lang="en-US" altLang="ko-KR" sz="2200" b="1" dirty="0" smtClean="0">
                <a:latin typeface="굴림" pitchFamily="50" charset="-127"/>
                <a:ea typeface="굴림" pitchFamily="50" charset="-127"/>
              </a:rPr>
              <a:t>Korea</a:t>
            </a:r>
          </a:p>
          <a:p>
            <a:pPr>
              <a:lnSpc>
                <a:spcPct val="130000"/>
              </a:lnSpc>
              <a:defRPr/>
            </a:pPr>
            <a:endParaRPr lang="en-US" altLang="ko-KR" sz="1500" b="1" dirty="0">
              <a:solidFill>
                <a:srgbClr val="FFFFFF"/>
              </a:solidFill>
              <a:latin typeface="굴림" pitchFamily="50" charset="-127"/>
              <a:ea typeface="굴림" pitchFamily="50" charset="-127"/>
            </a:endParaRPr>
          </a:p>
          <a:p>
            <a:pPr>
              <a:lnSpc>
                <a:spcPct val="130000"/>
              </a:lnSpc>
              <a:defRPr/>
            </a:pPr>
            <a:r>
              <a:rPr lang="en-US" altLang="ko-KR" sz="2200" b="1" dirty="0" smtClean="0">
                <a:solidFill>
                  <a:srgbClr val="FFC000"/>
                </a:solidFill>
                <a:latin typeface="굴림" pitchFamily="50" charset="-127"/>
                <a:ea typeface="굴림" pitchFamily="50" charset="-127"/>
              </a:rPr>
              <a:t>3. Recent </a:t>
            </a:r>
            <a:r>
              <a:rPr lang="en-US" altLang="ko-KR" sz="2200" b="1" dirty="0">
                <a:solidFill>
                  <a:srgbClr val="FFC000"/>
                </a:solidFill>
                <a:latin typeface="굴림" pitchFamily="50" charset="-127"/>
                <a:ea typeface="굴림" pitchFamily="50" charset="-127"/>
              </a:rPr>
              <a:t>Experiences of Cooperation and </a:t>
            </a:r>
            <a:r>
              <a:rPr lang="en-US" altLang="ko-KR" sz="2200" b="1" dirty="0" smtClean="0">
                <a:solidFill>
                  <a:srgbClr val="FFC000"/>
                </a:solidFill>
                <a:latin typeface="굴림" pitchFamily="50" charset="-127"/>
                <a:ea typeface="굴림" pitchFamily="50" charset="-127"/>
              </a:rPr>
              <a:t>Coordination in Korea</a:t>
            </a:r>
          </a:p>
          <a:p>
            <a:pPr>
              <a:lnSpc>
                <a:spcPct val="130000"/>
              </a:lnSpc>
              <a:defRPr/>
            </a:pPr>
            <a:endParaRPr lang="en-US" altLang="ko-KR" sz="1500" b="1" dirty="0">
              <a:solidFill>
                <a:srgbClr val="FFFFFF"/>
              </a:solidFill>
              <a:latin typeface="굴림" pitchFamily="50" charset="-127"/>
              <a:ea typeface="굴림" pitchFamily="50" charset="-127"/>
            </a:endParaRPr>
          </a:p>
          <a:p>
            <a:pPr>
              <a:lnSpc>
                <a:spcPct val="130000"/>
              </a:lnSpc>
              <a:defRPr/>
            </a:pPr>
            <a:r>
              <a:rPr lang="en-US" altLang="ko-KR" sz="2200" b="1" dirty="0" smtClean="0">
                <a:solidFill>
                  <a:srgbClr val="FFFFFF"/>
                </a:solidFill>
                <a:latin typeface="굴림" pitchFamily="50" charset="-127"/>
                <a:ea typeface="굴림" pitchFamily="50" charset="-127"/>
              </a:rPr>
              <a:t>4. Concluding Remarks </a:t>
            </a:r>
          </a:p>
        </p:txBody>
      </p:sp>
      <p:sp>
        <p:nvSpPr>
          <p:cNvPr id="410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solidFill>
                <a:srgbClr val="FFFFFF"/>
              </a:solidFill>
              <a:latin typeface="굴림" pitchFamily="50" charset="-127"/>
              <a:ea typeface="굴림" pitchFamily="50" charset="-127"/>
            </a:endParaRPr>
          </a:p>
        </p:txBody>
      </p:sp>
      <p:sp>
        <p:nvSpPr>
          <p:cNvPr id="7" name="직사각형 6"/>
          <p:cNvSpPr/>
          <p:nvPr/>
        </p:nvSpPr>
        <p:spPr>
          <a:xfrm>
            <a:off x="323528" y="3140968"/>
            <a:ext cx="8640960" cy="576064"/>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rgbClr val="FFFFFF"/>
              </a:solidFill>
            </a:endParaRPr>
          </a:p>
        </p:txBody>
      </p:sp>
    </p:spTree>
    <p:extLst>
      <p:ext uri="{BB962C8B-B14F-4D97-AF65-F5344CB8AC3E}">
        <p14:creationId xmlns="" xmlns:p14="http://schemas.microsoft.com/office/powerpoint/2010/main" val="34542273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AC6C9962-89B7-4107-9163-7D52A52BD2F1}" type="slidenum">
              <a:rPr lang="en-US" altLang="ko-KR"/>
              <a:pPr>
                <a:defRPr/>
              </a:pPr>
              <a:t>23</a:t>
            </a:fld>
            <a:endParaRPr lang="en-US" altLang="ko-KR"/>
          </a:p>
        </p:txBody>
      </p:sp>
      <p:sp>
        <p:nvSpPr>
          <p:cNvPr id="267266" name="Rectangle 2"/>
          <p:cNvSpPr>
            <a:spLocks noChangeArrowheads="1"/>
          </p:cNvSpPr>
          <p:nvPr/>
        </p:nvSpPr>
        <p:spPr bwMode="auto">
          <a:xfrm>
            <a:off x="250825" y="488950"/>
            <a:ext cx="8642350" cy="5604346"/>
          </a:xfrm>
          <a:prstGeom prst="rect">
            <a:avLst/>
          </a:prstGeom>
          <a:noFill/>
          <a:ln w="9525">
            <a:noFill/>
            <a:miter lim="800000"/>
            <a:headEnd/>
            <a:tailEnd/>
          </a:ln>
          <a:effectLst/>
        </p:spPr>
        <p:txBody>
          <a:bodyPr/>
          <a:lstStyle/>
          <a:p>
            <a:pPr>
              <a:defRPr/>
            </a:pPr>
            <a:endParaRPr lang="en-US" altLang="ko-KR" sz="500" b="1" dirty="0" smtClean="0">
              <a:solidFill>
                <a:schemeClr val="accent2"/>
              </a:solidFill>
              <a:latin typeface="굴림" pitchFamily="50" charset="-127"/>
              <a:ea typeface="굴림" pitchFamily="50" charset="-127"/>
            </a:endParaRPr>
          </a:p>
          <a:p>
            <a:pPr>
              <a:defRPr/>
            </a:pPr>
            <a:r>
              <a:rPr lang="en-US" altLang="ko-KR" sz="2600" b="1" dirty="0" smtClean="0">
                <a:solidFill>
                  <a:schemeClr val="accent2"/>
                </a:solidFill>
                <a:latin typeface="굴림" pitchFamily="50" charset="-127"/>
                <a:ea typeface="굴림" pitchFamily="50" charset="-127"/>
              </a:rPr>
              <a:t>(</a:t>
            </a:r>
            <a:r>
              <a:rPr lang="en-US" altLang="ko-KR" sz="2600" b="1" dirty="0">
                <a:solidFill>
                  <a:schemeClr val="accent2"/>
                </a:solidFill>
                <a:latin typeface="굴림" pitchFamily="50" charset="-127"/>
                <a:ea typeface="굴림" pitchFamily="50" charset="-127"/>
              </a:rPr>
              <a:t>The </a:t>
            </a:r>
            <a:r>
              <a:rPr lang="en-US" altLang="ko-KR" sz="2600" b="1" dirty="0" smtClean="0">
                <a:solidFill>
                  <a:schemeClr val="accent2"/>
                </a:solidFill>
                <a:latin typeface="굴림" pitchFamily="50" charset="-127"/>
                <a:ea typeface="굴림" pitchFamily="50" charset="-127"/>
              </a:rPr>
              <a:t>Post-crisis Korean </a:t>
            </a:r>
            <a:r>
              <a:rPr lang="en-US" altLang="ko-KR" sz="2600" b="1" dirty="0">
                <a:solidFill>
                  <a:schemeClr val="accent2"/>
                </a:solidFill>
                <a:latin typeface="굴림" pitchFamily="50" charset="-127"/>
                <a:ea typeface="굴림" pitchFamily="50" charset="-127"/>
              </a:rPr>
              <a:t>Economy Seen from Abroad)</a:t>
            </a:r>
          </a:p>
          <a:p>
            <a:pPr>
              <a:defRPr/>
            </a:pPr>
            <a:endParaRPr lang="en-US" altLang="ko-KR" sz="1000" b="1" dirty="0">
              <a:solidFill>
                <a:schemeClr val="accent1"/>
              </a:solidFill>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sz="2600" b="1" dirty="0" smtClean="0">
                <a:effectLst>
                  <a:outerShdw blurRad="38100" dist="38100" dir="2700000" algn="tl">
                    <a:srgbClr val="000000">
                      <a:alpha val="43137"/>
                    </a:srgbClr>
                  </a:outerShdw>
                </a:effectLst>
                <a:latin typeface="굴림" pitchFamily="50" charset="-127"/>
                <a:ea typeface="굴림" pitchFamily="50" charset="-127"/>
              </a:rPr>
              <a:t>  </a:t>
            </a:r>
            <a:r>
              <a:rPr lang="en-US" altLang="ko-KR" sz="2200" b="1" dirty="0">
                <a:effectLst>
                  <a:outerShdw blurRad="38100" dist="38100" dir="2700000" algn="tl">
                    <a:srgbClr val="000000">
                      <a:alpha val="43137"/>
                    </a:srgbClr>
                  </a:outerShdw>
                </a:effectLst>
                <a:latin typeface="굴림" pitchFamily="50" charset="-127"/>
                <a:ea typeface="굴림" pitchFamily="50" charset="-127"/>
              </a:rPr>
              <a:t>4 Years After the Onset of the 2008 Global Financial Crisis, ...</a:t>
            </a:r>
          </a:p>
          <a:p>
            <a:pPr>
              <a:defRPr/>
            </a:pPr>
            <a:endParaRPr lang="en-US" altLang="ko-KR" sz="1000" b="1" dirty="0">
              <a:solidFill>
                <a:schemeClr val="accent1"/>
              </a:solidFill>
              <a:effectLst>
                <a:outerShdw blurRad="38100" dist="38100" dir="2700000" algn="tl">
                  <a:srgbClr val="000000">
                    <a:alpha val="43137"/>
                  </a:srgbClr>
                </a:outerShdw>
              </a:effectLst>
              <a:latin typeface="굴림" pitchFamily="50" charset="-127"/>
              <a:ea typeface="굴림" pitchFamily="50" charset="-127"/>
            </a:endParaRPr>
          </a:p>
          <a:p>
            <a:pPr>
              <a:defRPr/>
            </a:pPr>
            <a:endParaRPr lang="en-US" altLang="ko-KR" sz="500" b="1" dirty="0" smtClean="0">
              <a:solidFill>
                <a:schemeClr val="folHlink"/>
              </a:solidFill>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sz="2200" b="1" dirty="0" smtClean="0">
                <a:solidFill>
                  <a:schemeClr val="folHlink"/>
                </a:solidFill>
                <a:latin typeface="굴림" pitchFamily="50" charset="-127"/>
                <a:ea typeface="굴림" pitchFamily="50" charset="-127"/>
              </a:rPr>
              <a:t>• </a:t>
            </a:r>
            <a:r>
              <a:rPr lang="en-US" altLang="ko-KR" sz="2200" b="1" dirty="0">
                <a:solidFill>
                  <a:schemeClr val="folHlink"/>
                </a:solidFill>
                <a:latin typeface="굴림" pitchFamily="50" charset="-127"/>
                <a:ea typeface="굴림" pitchFamily="50" charset="-127"/>
              </a:rPr>
              <a:t>Bloomberg </a:t>
            </a:r>
          </a:p>
          <a:p>
            <a:pPr>
              <a:defRPr/>
            </a:pPr>
            <a:endParaRPr lang="en-US" altLang="ko-KR" sz="300" dirty="0" smtClean="0">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sz="2400" dirty="0" smtClean="0">
                <a:effectLst>
                  <a:outerShdw blurRad="38100" dist="38100" dir="2700000" algn="tl">
                    <a:srgbClr val="000000">
                      <a:alpha val="43137"/>
                    </a:srgbClr>
                  </a:outerShdw>
                </a:effectLst>
                <a:latin typeface="굴림" pitchFamily="50" charset="-127"/>
                <a:ea typeface="굴림" pitchFamily="50" charset="-127"/>
              </a:rPr>
              <a:t> </a:t>
            </a:r>
            <a:r>
              <a:rPr lang="en-US" altLang="ko-KR" dirty="0">
                <a:latin typeface="굴림" pitchFamily="50" charset="-127"/>
                <a:ea typeface="굴림" pitchFamily="50" charset="-127"/>
              </a:rPr>
              <a:t>- Kim and </a:t>
            </a:r>
            <a:r>
              <a:rPr lang="en-US" altLang="ko-KR" dirty="0" err="1">
                <a:latin typeface="굴림" pitchFamily="50" charset="-127"/>
                <a:ea typeface="굴림" pitchFamily="50" charset="-127"/>
              </a:rPr>
              <a:t>Seo</a:t>
            </a:r>
            <a:r>
              <a:rPr lang="en-US" altLang="ko-KR" dirty="0">
                <a:latin typeface="굴림" pitchFamily="50" charset="-127"/>
                <a:ea typeface="굴림" pitchFamily="50" charset="-127"/>
              </a:rPr>
              <a:t>(2012): “Since the 1997-1998 slump, South Korea has </a:t>
            </a:r>
          </a:p>
          <a:p>
            <a:pPr>
              <a:defRPr/>
            </a:pPr>
            <a:r>
              <a:rPr lang="en-US" altLang="ko-KR" dirty="0">
                <a:latin typeface="굴림" pitchFamily="50" charset="-127"/>
                <a:ea typeface="굴림" pitchFamily="50" charset="-127"/>
              </a:rPr>
              <a:t>    ridden economic crises better than most advanced economies. The </a:t>
            </a:r>
          </a:p>
          <a:p>
            <a:pPr>
              <a:defRPr/>
            </a:pPr>
            <a:r>
              <a:rPr lang="en-US" altLang="ko-KR" dirty="0">
                <a:latin typeface="굴림" pitchFamily="50" charset="-127"/>
                <a:ea typeface="굴림" pitchFamily="50" charset="-127"/>
              </a:rPr>
              <a:t>    stock market has risen fivefold, ….”  </a:t>
            </a:r>
          </a:p>
          <a:p>
            <a:pPr>
              <a:defRPr/>
            </a:pPr>
            <a:r>
              <a:rPr lang="en-US" altLang="ko-KR" dirty="0">
                <a:latin typeface="굴림" pitchFamily="50" charset="-127"/>
                <a:ea typeface="굴림" pitchFamily="50" charset="-127"/>
              </a:rPr>
              <a:t> - </a:t>
            </a:r>
            <a:r>
              <a:rPr lang="en-US" altLang="ko-KR" dirty="0" err="1">
                <a:latin typeface="굴림" pitchFamily="50" charset="-127"/>
                <a:ea typeface="굴림" pitchFamily="50" charset="-127"/>
              </a:rPr>
              <a:t>Pesek</a:t>
            </a:r>
            <a:r>
              <a:rPr lang="en-US" altLang="ko-KR" dirty="0">
                <a:latin typeface="굴림" pitchFamily="50" charset="-127"/>
                <a:ea typeface="굴림" pitchFamily="50" charset="-127"/>
              </a:rPr>
              <a:t>(2012): “One face of today’s South Korea is intrepid success. </a:t>
            </a:r>
          </a:p>
          <a:p>
            <a:pPr>
              <a:defRPr/>
            </a:pPr>
            <a:r>
              <a:rPr lang="en-US" altLang="ko-KR" dirty="0">
                <a:latin typeface="굴림" pitchFamily="50" charset="-127"/>
                <a:ea typeface="굴림" pitchFamily="50" charset="-127"/>
              </a:rPr>
              <a:t>    …… Korea has gotten as far as it can, … with the export-led model </a:t>
            </a:r>
          </a:p>
          <a:p>
            <a:pPr>
              <a:defRPr/>
            </a:pPr>
            <a:r>
              <a:rPr lang="en-US" altLang="ko-KR" dirty="0">
                <a:latin typeface="굴림" pitchFamily="50" charset="-127"/>
                <a:ea typeface="굴림" pitchFamily="50" charset="-127"/>
              </a:rPr>
              <a:t>    that powered its postwar boom and restored living standards after </a:t>
            </a:r>
          </a:p>
          <a:p>
            <a:pPr>
              <a:defRPr/>
            </a:pPr>
            <a:r>
              <a:rPr lang="en-US" altLang="ko-KR" dirty="0">
                <a:latin typeface="굴림" pitchFamily="50" charset="-127"/>
                <a:ea typeface="굴림" pitchFamily="50" charset="-127"/>
              </a:rPr>
              <a:t>    1997.”</a:t>
            </a:r>
          </a:p>
          <a:p>
            <a:pPr>
              <a:defRPr/>
            </a:pPr>
            <a:endParaRPr lang="en-US" altLang="ko-KR" sz="500" dirty="0" smtClean="0">
              <a:solidFill>
                <a:srgbClr val="FFC000"/>
              </a:solidFill>
              <a:latin typeface="굴림" pitchFamily="50" charset="-127"/>
              <a:ea typeface="굴림" pitchFamily="50" charset="-127"/>
            </a:endParaRPr>
          </a:p>
          <a:p>
            <a:pPr>
              <a:defRPr/>
            </a:pPr>
            <a:endParaRPr lang="en-US" altLang="ko-KR" sz="500" dirty="0">
              <a:solidFill>
                <a:srgbClr val="FFC000"/>
              </a:solidFill>
              <a:latin typeface="굴림" pitchFamily="50" charset="-127"/>
              <a:ea typeface="굴림" pitchFamily="50" charset="-127"/>
            </a:endParaRPr>
          </a:p>
          <a:p>
            <a:pPr>
              <a:defRPr/>
            </a:pPr>
            <a:r>
              <a:rPr lang="en-US" altLang="ko-KR" sz="2200" b="1" dirty="0">
                <a:solidFill>
                  <a:srgbClr val="FFCC66"/>
                </a:solidFill>
                <a:latin typeface="굴림" pitchFamily="50" charset="-127"/>
                <a:ea typeface="굴림" pitchFamily="50" charset="-127"/>
              </a:rPr>
              <a:t>• Credit Rating Upgrades for South Korea in </a:t>
            </a:r>
            <a:r>
              <a:rPr lang="en-US" altLang="ko-KR" sz="2200" b="1" dirty="0" smtClean="0">
                <a:solidFill>
                  <a:srgbClr val="FFCC66"/>
                </a:solidFill>
                <a:latin typeface="굴림" pitchFamily="50" charset="-127"/>
                <a:ea typeface="굴림" pitchFamily="50" charset="-127"/>
              </a:rPr>
              <a:t>2012 </a:t>
            </a:r>
            <a:r>
              <a:rPr lang="en-US" altLang="ko-KR" sz="1800" dirty="0" smtClean="0">
                <a:latin typeface="굴림" pitchFamily="50" charset="-127"/>
                <a:ea typeface="굴림" pitchFamily="50" charset="-127"/>
              </a:rPr>
              <a:t>(The Office of the </a:t>
            </a:r>
          </a:p>
          <a:p>
            <a:pPr>
              <a:defRPr/>
            </a:pPr>
            <a:r>
              <a:rPr lang="en-US" altLang="ko-KR" sz="1800" dirty="0">
                <a:latin typeface="굴림" pitchFamily="50" charset="-127"/>
                <a:ea typeface="굴림" pitchFamily="50" charset="-127"/>
              </a:rPr>
              <a:t> </a:t>
            </a:r>
            <a:r>
              <a:rPr lang="en-US" altLang="ko-KR" sz="1800" dirty="0" smtClean="0">
                <a:latin typeface="굴림" pitchFamily="50" charset="-127"/>
                <a:ea typeface="굴림" pitchFamily="50" charset="-127"/>
              </a:rPr>
              <a:t>  President 2012)</a:t>
            </a:r>
          </a:p>
          <a:p>
            <a:pPr>
              <a:defRPr/>
            </a:pPr>
            <a:endParaRPr lang="en-US" altLang="ko-KR" sz="300" dirty="0" smtClean="0">
              <a:latin typeface="굴림" pitchFamily="50" charset="-127"/>
              <a:ea typeface="굴림" pitchFamily="50" charset="-127"/>
            </a:endParaRPr>
          </a:p>
          <a:p>
            <a:pPr>
              <a:defRPr/>
            </a:pPr>
            <a:r>
              <a:rPr lang="en-US" altLang="ko-KR" dirty="0" smtClean="0">
                <a:solidFill>
                  <a:srgbClr val="FFFFFF"/>
                </a:solidFill>
                <a:latin typeface="굴림" pitchFamily="50" charset="-127"/>
                <a:ea typeface="굴림" pitchFamily="50" charset="-127"/>
              </a:rPr>
              <a:t> </a:t>
            </a:r>
            <a:r>
              <a:rPr lang="en-US" altLang="ko-KR" dirty="0">
                <a:solidFill>
                  <a:srgbClr val="FFFFFF"/>
                </a:solidFill>
                <a:latin typeface="굴림" pitchFamily="50" charset="-127"/>
                <a:ea typeface="굴림" pitchFamily="50" charset="-127"/>
              </a:rPr>
              <a:t>- Moody’s Investors Service (August 27, 2012): A1 ⇒ Aa3;</a:t>
            </a:r>
            <a:r>
              <a:rPr lang="en-US" altLang="ko-KR" b="1" dirty="0">
                <a:solidFill>
                  <a:schemeClr val="folHlink"/>
                </a:solidFill>
                <a:latin typeface="굴림" pitchFamily="50" charset="-127"/>
                <a:ea typeface="굴림" pitchFamily="50" charset="-127"/>
              </a:rPr>
              <a:t>  </a:t>
            </a:r>
            <a:endParaRPr lang="en-US" altLang="ko-KR" dirty="0">
              <a:solidFill>
                <a:srgbClr val="FFC000"/>
              </a:solidFill>
              <a:latin typeface="굴림" pitchFamily="50" charset="-127"/>
              <a:ea typeface="굴림" pitchFamily="50" charset="-127"/>
            </a:endParaRPr>
          </a:p>
          <a:p>
            <a:pPr>
              <a:defRPr/>
            </a:pPr>
            <a:r>
              <a:rPr lang="en-US" altLang="ko-KR" dirty="0">
                <a:solidFill>
                  <a:srgbClr val="FFFFFF"/>
                </a:solidFill>
                <a:latin typeface="굴림" pitchFamily="50" charset="-127"/>
                <a:ea typeface="굴림" pitchFamily="50" charset="-127"/>
              </a:rPr>
              <a:t> - Fitch Ratings (September 6, 2012): A+ ⇒ AA-;</a:t>
            </a:r>
          </a:p>
          <a:p>
            <a:pPr>
              <a:defRPr/>
            </a:pPr>
            <a:r>
              <a:rPr lang="en-US" altLang="ko-KR" dirty="0">
                <a:solidFill>
                  <a:srgbClr val="FFFFFF"/>
                </a:solidFill>
                <a:latin typeface="굴림" pitchFamily="50" charset="-127"/>
                <a:ea typeface="굴림" pitchFamily="50" charset="-127"/>
              </a:rPr>
              <a:t> - S&amp;P’s (September 14, 2012): A ⇒ A+.</a:t>
            </a:r>
          </a:p>
          <a:p>
            <a:pPr>
              <a:defRPr/>
            </a:pPr>
            <a:endParaRPr lang="en-US" altLang="ko-KR" dirty="0">
              <a:solidFill>
                <a:srgbClr val="FFC000"/>
              </a:solidFill>
              <a:effectLst>
                <a:outerShdw blurRad="38100" dist="38100" dir="2700000" algn="tl">
                  <a:srgbClr val="000000">
                    <a:alpha val="43137"/>
                  </a:srgbClr>
                </a:outerShdw>
              </a:effectLst>
              <a:latin typeface="굴림" pitchFamily="50" charset="-127"/>
              <a:ea typeface="굴림" pitchFamily="50" charset="-127"/>
            </a:endParaRPr>
          </a:p>
          <a:p>
            <a:pPr>
              <a:lnSpc>
                <a:spcPct val="130000"/>
              </a:lnSpc>
              <a:defRPr/>
            </a:pPr>
            <a:endParaRPr lang="en-US" altLang="ko-KR" sz="2800" b="1" dirty="0">
              <a:effectLst>
                <a:outerShdw blurRad="38100" dist="38100" dir="2700000" algn="tl">
                  <a:srgbClr val="000000"/>
                </a:outerShdw>
              </a:effectLst>
              <a:latin typeface="굴림" pitchFamily="50" charset="-127"/>
              <a:ea typeface="굴림" pitchFamily="50" charset="-127"/>
            </a:endParaRPr>
          </a:p>
        </p:txBody>
      </p:sp>
      <p:sp>
        <p:nvSpPr>
          <p:cNvPr id="512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395536" y="1124744"/>
            <a:ext cx="8424862" cy="50266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29C9CFEF-F50F-4975-96F6-DB21D03E7564}" type="slidenum">
              <a:rPr lang="en-US" altLang="ko-KR"/>
              <a:pPr>
                <a:defRPr/>
              </a:pPr>
              <a:t>24</a:t>
            </a:fld>
            <a:endParaRPr lang="en-US" altLang="ko-KR"/>
          </a:p>
        </p:txBody>
      </p:sp>
      <p:sp>
        <p:nvSpPr>
          <p:cNvPr id="267266" name="Rectangle 2"/>
          <p:cNvSpPr>
            <a:spLocks noChangeArrowheads="1"/>
          </p:cNvSpPr>
          <p:nvPr/>
        </p:nvSpPr>
        <p:spPr bwMode="auto">
          <a:xfrm>
            <a:off x="250825" y="404813"/>
            <a:ext cx="8642350" cy="5832475"/>
          </a:xfrm>
          <a:prstGeom prst="rect">
            <a:avLst/>
          </a:prstGeom>
          <a:noFill/>
          <a:ln w="9525">
            <a:noFill/>
            <a:miter lim="800000"/>
            <a:headEnd/>
            <a:tailEnd/>
          </a:ln>
          <a:effectLst/>
        </p:spPr>
        <p:txBody>
          <a:bodyPr/>
          <a:lstStyle/>
          <a:p>
            <a:pPr>
              <a:defRPr/>
            </a:pPr>
            <a:r>
              <a:rPr lang="en-US" altLang="ko-KR" sz="2800" b="1" dirty="0">
                <a:solidFill>
                  <a:schemeClr val="accent1"/>
                </a:solidFill>
                <a:latin typeface="굴림" pitchFamily="50" charset="-127"/>
                <a:ea typeface="굴림" pitchFamily="50" charset="-127"/>
              </a:rPr>
              <a:t>Cont...</a:t>
            </a:r>
          </a:p>
          <a:p>
            <a:pPr>
              <a:defRPr/>
            </a:pPr>
            <a:endParaRPr lang="en-US" altLang="ko-KR" sz="1000" b="1" dirty="0">
              <a:solidFill>
                <a:srgbClr val="FFCC66"/>
              </a:solidFill>
              <a:effectLst>
                <a:outerShdw blurRad="38100" dist="38100" dir="2700000" algn="tl">
                  <a:srgbClr val="000000">
                    <a:alpha val="43137"/>
                  </a:srgbClr>
                </a:outerShdw>
              </a:effectLst>
              <a:latin typeface="굴림" pitchFamily="50" charset="-127"/>
              <a:ea typeface="굴림" pitchFamily="50" charset="-127"/>
            </a:endParaRPr>
          </a:p>
          <a:p>
            <a:pPr>
              <a:defRPr/>
            </a:pPr>
            <a:endParaRPr lang="en-US" altLang="ko-KR" sz="1000" b="1" dirty="0">
              <a:solidFill>
                <a:srgbClr val="FFCC66"/>
              </a:solidFill>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sz="2400" b="1" dirty="0">
                <a:solidFill>
                  <a:srgbClr val="FFCC66"/>
                </a:solidFill>
                <a:latin typeface="굴림" pitchFamily="50" charset="-127"/>
                <a:ea typeface="굴림" pitchFamily="50" charset="-127"/>
              </a:rPr>
              <a:t>• </a:t>
            </a:r>
            <a:r>
              <a:rPr lang="en-US" altLang="ko-KR" sz="2400" b="1" dirty="0" smtClean="0">
                <a:solidFill>
                  <a:srgbClr val="FFCC66"/>
                </a:solidFill>
                <a:latin typeface="굴림" pitchFamily="50" charset="-127"/>
                <a:ea typeface="굴림" pitchFamily="50" charset="-127"/>
              </a:rPr>
              <a:t>IMF</a:t>
            </a:r>
          </a:p>
          <a:p>
            <a:pPr>
              <a:defRPr/>
            </a:pPr>
            <a:endParaRPr lang="en-US" altLang="ko-KR" sz="500" dirty="0" smtClean="0">
              <a:solidFill>
                <a:srgbClr val="FFCC66"/>
              </a:solidFill>
              <a:latin typeface="굴림" pitchFamily="50" charset="-127"/>
              <a:ea typeface="굴림" pitchFamily="50" charset="-127"/>
            </a:endParaRPr>
          </a:p>
          <a:p>
            <a:pPr>
              <a:defRPr/>
            </a:pPr>
            <a:r>
              <a:rPr lang="en-US" altLang="ko-KR" dirty="0" smtClean="0">
                <a:solidFill>
                  <a:srgbClr val="FFFFFF"/>
                </a:solidFill>
                <a:latin typeface="굴림" pitchFamily="50" charset="-127"/>
                <a:ea typeface="굴림" pitchFamily="50" charset="-127"/>
              </a:rPr>
              <a:t> - IMF(2012</a:t>
            </a:r>
            <a:r>
              <a:rPr lang="en-US" altLang="ko-KR" dirty="0">
                <a:solidFill>
                  <a:srgbClr val="FFFFFF"/>
                </a:solidFill>
                <a:latin typeface="굴림" pitchFamily="50" charset="-127"/>
                <a:ea typeface="굴림" pitchFamily="50" charset="-127"/>
              </a:rPr>
              <a:t>, p.12): “A stronger external position, combined with the </a:t>
            </a:r>
          </a:p>
          <a:p>
            <a:pPr>
              <a:defRPr/>
            </a:pPr>
            <a:r>
              <a:rPr lang="en-US" altLang="ko-KR" dirty="0">
                <a:solidFill>
                  <a:srgbClr val="FFFFFF"/>
                </a:solidFill>
                <a:latin typeface="굴림" pitchFamily="50" charset="-127"/>
                <a:ea typeface="굴림" pitchFamily="50" charset="-127"/>
              </a:rPr>
              <a:t>    use of </a:t>
            </a:r>
            <a:r>
              <a:rPr lang="en-US" altLang="ko-KR" dirty="0" smtClean="0">
                <a:solidFill>
                  <a:srgbClr val="FFFFFF"/>
                </a:solidFill>
                <a:latin typeface="굴림" pitchFamily="50" charset="-127"/>
                <a:ea typeface="굴림" pitchFamily="50" charset="-127"/>
              </a:rPr>
              <a:t>macro-prudential </a:t>
            </a:r>
            <a:r>
              <a:rPr lang="en-US" altLang="ko-KR" dirty="0">
                <a:solidFill>
                  <a:srgbClr val="FFFFFF"/>
                </a:solidFill>
                <a:latin typeface="굴림" pitchFamily="50" charset="-127"/>
                <a:ea typeface="굴림" pitchFamily="50" charset="-127"/>
              </a:rPr>
              <a:t>measures, has helped to increase the </a:t>
            </a:r>
          </a:p>
          <a:p>
            <a:pPr>
              <a:defRPr/>
            </a:pPr>
            <a:r>
              <a:rPr lang="en-US" altLang="ko-KR" dirty="0">
                <a:solidFill>
                  <a:srgbClr val="FFFFFF"/>
                </a:solidFill>
                <a:latin typeface="굴림" pitchFamily="50" charset="-127"/>
                <a:ea typeface="굴림" pitchFamily="50" charset="-127"/>
              </a:rPr>
              <a:t>    resilience of the financial system to external shocks. As a result, </a:t>
            </a:r>
          </a:p>
          <a:p>
            <a:pPr>
              <a:defRPr/>
            </a:pPr>
            <a:r>
              <a:rPr lang="en-US" altLang="ko-KR" dirty="0">
                <a:solidFill>
                  <a:srgbClr val="FFFFFF"/>
                </a:solidFill>
                <a:latin typeface="굴림" pitchFamily="50" charset="-127"/>
                <a:ea typeface="굴림" pitchFamily="50" charset="-127"/>
              </a:rPr>
              <a:t>    external vulnerability is markedly lower than it was during 2008.”</a:t>
            </a:r>
            <a:endParaRPr lang="en-US" altLang="ko-KR" b="1" dirty="0">
              <a:latin typeface="굴림" pitchFamily="50" charset="-127"/>
              <a:ea typeface="굴림" pitchFamily="50" charset="-127"/>
            </a:endParaRPr>
          </a:p>
          <a:p>
            <a:pPr>
              <a:buFontTx/>
              <a:buChar char="-"/>
              <a:defRPr/>
            </a:pPr>
            <a:endParaRPr lang="en-US" altLang="ko-KR" sz="1000" dirty="0" smtClean="0">
              <a:solidFill>
                <a:srgbClr val="FFC000"/>
              </a:solidFill>
              <a:latin typeface="굴림" pitchFamily="50" charset="-127"/>
              <a:ea typeface="굴림" pitchFamily="50" charset="-127"/>
            </a:endParaRPr>
          </a:p>
          <a:p>
            <a:pPr>
              <a:defRPr/>
            </a:pPr>
            <a:endParaRPr lang="en-US" altLang="ko-KR" sz="1000" dirty="0">
              <a:solidFill>
                <a:srgbClr val="FFC000"/>
              </a:solidFill>
              <a:latin typeface="굴림" pitchFamily="50" charset="-127"/>
              <a:ea typeface="굴림" pitchFamily="50" charset="-127"/>
            </a:endParaRPr>
          </a:p>
          <a:p>
            <a:pPr>
              <a:buFontTx/>
              <a:buChar char="-"/>
              <a:defRPr/>
            </a:pPr>
            <a:endParaRPr lang="en-US" altLang="ko-KR" sz="1000" dirty="0">
              <a:solidFill>
                <a:srgbClr val="FFC000"/>
              </a:solidFill>
              <a:latin typeface="굴림" pitchFamily="50" charset="-127"/>
              <a:ea typeface="굴림" pitchFamily="50" charset="-127"/>
            </a:endParaRPr>
          </a:p>
          <a:p>
            <a:pPr>
              <a:buFontTx/>
              <a:buChar char="-"/>
              <a:defRPr/>
            </a:pPr>
            <a:endParaRPr lang="en-US" altLang="ko-KR" sz="500" dirty="0">
              <a:solidFill>
                <a:srgbClr val="FFC000"/>
              </a:solidFill>
              <a:latin typeface="굴림" pitchFamily="50" charset="-127"/>
              <a:ea typeface="굴림" pitchFamily="50" charset="-127"/>
            </a:endParaRPr>
          </a:p>
          <a:p>
            <a:pPr>
              <a:defRPr/>
            </a:pPr>
            <a:r>
              <a:rPr lang="en-US" altLang="ko-KR" sz="2200" b="1" dirty="0" smtClean="0">
                <a:latin typeface="굴림" pitchFamily="50" charset="-127"/>
                <a:ea typeface="굴림" pitchFamily="50" charset="-127"/>
              </a:rPr>
              <a:t> 2 </a:t>
            </a:r>
            <a:r>
              <a:rPr lang="en-US" altLang="ko-KR" sz="2200" b="1" dirty="0">
                <a:latin typeface="굴림" pitchFamily="50" charset="-127"/>
                <a:ea typeface="굴림" pitchFamily="50" charset="-127"/>
              </a:rPr>
              <a:t>Years After the Onset of the 1997 Korean Economic Crisis, ...</a:t>
            </a:r>
          </a:p>
          <a:p>
            <a:pPr>
              <a:defRPr/>
            </a:pPr>
            <a:endParaRPr lang="en-US" altLang="ko-KR" sz="1000" b="1" dirty="0">
              <a:solidFill>
                <a:srgbClr val="FFCC66"/>
              </a:solidFill>
              <a:latin typeface="굴림" pitchFamily="50" charset="-127"/>
              <a:ea typeface="굴림" pitchFamily="50" charset="-127"/>
            </a:endParaRPr>
          </a:p>
          <a:p>
            <a:pPr>
              <a:defRPr/>
            </a:pPr>
            <a:endParaRPr lang="en-US" altLang="ko-KR" sz="1000" b="1" dirty="0">
              <a:solidFill>
                <a:srgbClr val="FFCC66"/>
              </a:solidFill>
              <a:latin typeface="굴림" pitchFamily="50" charset="-127"/>
              <a:ea typeface="굴림" pitchFamily="50" charset="-127"/>
            </a:endParaRPr>
          </a:p>
          <a:p>
            <a:pPr>
              <a:defRPr/>
            </a:pPr>
            <a:r>
              <a:rPr lang="en-US" altLang="ko-KR" sz="2400" b="1" dirty="0">
                <a:solidFill>
                  <a:srgbClr val="FFCC66"/>
                </a:solidFill>
                <a:latin typeface="굴림" pitchFamily="50" charset="-127"/>
                <a:ea typeface="굴림" pitchFamily="50" charset="-127"/>
              </a:rPr>
              <a:t>• OECD </a:t>
            </a:r>
            <a:endParaRPr lang="en-US" altLang="ko-KR" sz="2400" b="1" dirty="0" smtClean="0">
              <a:solidFill>
                <a:srgbClr val="FFCC66"/>
              </a:solidFill>
              <a:latin typeface="굴림" pitchFamily="50" charset="-127"/>
              <a:ea typeface="굴림" pitchFamily="50" charset="-127"/>
            </a:endParaRPr>
          </a:p>
          <a:p>
            <a:pPr>
              <a:defRPr/>
            </a:pPr>
            <a:endParaRPr lang="en-US" altLang="ko-KR" sz="500" dirty="0">
              <a:solidFill>
                <a:srgbClr val="FFCC66"/>
              </a:solidFill>
              <a:latin typeface="굴림" pitchFamily="50" charset="-127"/>
              <a:ea typeface="굴림" pitchFamily="50" charset="-127"/>
            </a:endParaRPr>
          </a:p>
          <a:p>
            <a:pPr>
              <a:defRPr/>
            </a:pPr>
            <a:r>
              <a:rPr lang="en-US" altLang="ko-KR" dirty="0">
                <a:solidFill>
                  <a:srgbClr val="FFFFFF"/>
                </a:solidFill>
                <a:latin typeface="굴림" pitchFamily="50" charset="-127"/>
                <a:ea typeface="굴림" pitchFamily="50" charset="-127"/>
              </a:rPr>
              <a:t> - OECD(1999, pp.10~11): “By mid-1998, Korea was widely </a:t>
            </a:r>
          </a:p>
          <a:p>
            <a:pPr>
              <a:defRPr/>
            </a:pPr>
            <a:r>
              <a:rPr lang="en-US" altLang="ko-KR" dirty="0">
                <a:solidFill>
                  <a:srgbClr val="FFFFFF"/>
                </a:solidFill>
                <a:latin typeface="굴림" pitchFamily="50" charset="-127"/>
                <a:ea typeface="굴림" pitchFamily="50" charset="-127"/>
              </a:rPr>
              <a:t>    acknowledged as the front-runner among crisis-hit Asian countries </a:t>
            </a:r>
          </a:p>
          <a:p>
            <a:pPr>
              <a:defRPr/>
            </a:pPr>
            <a:r>
              <a:rPr lang="en-US" altLang="ko-KR" dirty="0">
                <a:solidFill>
                  <a:srgbClr val="FFFFFF"/>
                </a:solidFill>
                <a:latin typeface="굴림" pitchFamily="50" charset="-127"/>
                <a:ea typeface="굴림" pitchFamily="50" charset="-127"/>
              </a:rPr>
              <a:t>    in implementing such [structural] reforms.”</a:t>
            </a:r>
            <a:endParaRPr lang="en-US" altLang="ko-KR" sz="2800" b="1" dirty="0">
              <a:solidFill>
                <a:srgbClr val="FFC000"/>
              </a:solidFill>
              <a:latin typeface="굴림" pitchFamily="50" charset="-127"/>
              <a:ea typeface="굴림" pitchFamily="50" charset="-127"/>
            </a:endParaRPr>
          </a:p>
          <a:p>
            <a:pPr>
              <a:lnSpc>
                <a:spcPct val="130000"/>
              </a:lnSpc>
              <a:defRPr/>
            </a:pPr>
            <a:endParaRPr lang="en-US" altLang="ko-KR" sz="2400" b="1" dirty="0">
              <a:effectLst>
                <a:outerShdw blurRad="38100" dist="38100" dir="2700000" algn="tl">
                  <a:srgbClr val="000000"/>
                </a:outerShdw>
              </a:effectLst>
              <a:latin typeface="굴림" pitchFamily="50" charset="-127"/>
              <a:ea typeface="굴림" pitchFamily="50" charset="-127"/>
            </a:endParaRPr>
          </a:p>
          <a:p>
            <a:pPr>
              <a:lnSpc>
                <a:spcPct val="130000"/>
              </a:lnSpc>
              <a:defRPr/>
            </a:pPr>
            <a:endParaRPr lang="en-US" altLang="ko-KR" sz="2800" b="1" dirty="0">
              <a:effectLst>
                <a:outerShdw blurRad="38100" dist="38100" dir="2700000" algn="tl">
                  <a:srgbClr val="000000"/>
                </a:outerShdw>
              </a:effectLst>
              <a:latin typeface="굴림" pitchFamily="50" charset="-127"/>
              <a:ea typeface="굴림" pitchFamily="50" charset="-127"/>
            </a:endParaRPr>
          </a:p>
          <a:p>
            <a:pPr>
              <a:lnSpc>
                <a:spcPct val="130000"/>
              </a:lnSpc>
              <a:defRPr/>
            </a:pPr>
            <a:endParaRPr lang="en-US" altLang="ko-KR" sz="2800" b="1" dirty="0">
              <a:effectLst>
                <a:outerShdw blurRad="38100" dist="38100" dir="2700000" algn="tl">
                  <a:srgbClr val="000000"/>
                </a:outerShdw>
              </a:effectLst>
              <a:latin typeface="굴림" pitchFamily="50" charset="-127"/>
              <a:ea typeface="굴림" pitchFamily="50" charset="-127"/>
            </a:endParaRPr>
          </a:p>
        </p:txBody>
      </p:sp>
      <p:sp>
        <p:nvSpPr>
          <p:cNvPr id="6149"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323528" y="3284984"/>
            <a:ext cx="8425631" cy="50120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8D4F3908-8976-4042-B279-B98CB421D7DE}" type="slidenum">
              <a:rPr lang="en-US" altLang="ko-KR"/>
              <a:pPr>
                <a:defRPr/>
              </a:pPr>
              <a:t>25</a:t>
            </a:fld>
            <a:endParaRPr lang="en-US" altLang="ko-KR" dirty="0"/>
          </a:p>
        </p:txBody>
      </p:sp>
      <p:sp>
        <p:nvSpPr>
          <p:cNvPr id="267266" name="Rectangle 2"/>
          <p:cNvSpPr>
            <a:spLocks noChangeArrowheads="1"/>
          </p:cNvSpPr>
          <p:nvPr/>
        </p:nvSpPr>
        <p:spPr bwMode="auto">
          <a:xfrm>
            <a:off x="179388" y="260350"/>
            <a:ext cx="8642350" cy="6481763"/>
          </a:xfrm>
          <a:prstGeom prst="rect">
            <a:avLst/>
          </a:prstGeom>
          <a:noFill/>
          <a:ln w="9525">
            <a:noFill/>
            <a:miter lim="800000"/>
            <a:headEnd/>
            <a:tailEnd/>
          </a:ln>
          <a:effectLst/>
        </p:spPr>
        <p:txBody>
          <a:bodyPr/>
          <a:lstStyle/>
          <a:p>
            <a:pPr>
              <a:defRPr/>
            </a:pPr>
            <a:r>
              <a:rPr lang="en-US" altLang="ko-KR" sz="2800" b="1" dirty="0">
                <a:solidFill>
                  <a:schemeClr val="accent2"/>
                </a:solidFill>
                <a:latin typeface="굴림" pitchFamily="50" charset="-127"/>
                <a:ea typeface="굴림" pitchFamily="50" charset="-127"/>
              </a:rPr>
              <a:t>(Developments in Korea upon the Lehman Shock)</a:t>
            </a:r>
          </a:p>
          <a:p>
            <a:pPr>
              <a:defRPr/>
            </a:pPr>
            <a:endParaRPr lang="en-US" altLang="ko-KR" sz="1000" b="1" dirty="0">
              <a:solidFill>
                <a:schemeClr val="accent1"/>
              </a:solidFill>
              <a:effectLst>
                <a:outerShdw blurRad="38100" dist="38100" dir="2700000" algn="tl">
                  <a:srgbClr val="000000">
                    <a:alpha val="43137"/>
                  </a:srgbClr>
                </a:outerShdw>
              </a:effectLst>
              <a:latin typeface="굴림" pitchFamily="50" charset="-127"/>
              <a:ea typeface="굴림" pitchFamily="50" charset="-127"/>
            </a:endParaRPr>
          </a:p>
          <a:p>
            <a:pPr>
              <a:defRPr/>
            </a:pPr>
            <a:endParaRPr lang="en-US" altLang="ko-KR" sz="1000" b="1" dirty="0">
              <a:solidFill>
                <a:srgbClr val="FFC000"/>
              </a:solidFill>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sz="2400" b="1" dirty="0">
                <a:solidFill>
                  <a:srgbClr val="FFC000"/>
                </a:solidFill>
                <a:effectLst>
                  <a:outerShdw blurRad="38100" dist="38100" dir="2700000" algn="tl">
                    <a:srgbClr val="000000">
                      <a:alpha val="43137"/>
                    </a:srgbClr>
                  </a:outerShdw>
                </a:effectLst>
                <a:latin typeface="굴림" pitchFamily="50" charset="-127"/>
                <a:ea typeface="굴림" pitchFamily="50" charset="-127"/>
              </a:rPr>
              <a:t>  </a:t>
            </a:r>
            <a:r>
              <a:rPr lang="en-US" altLang="ko-KR" sz="2400" b="1" dirty="0">
                <a:latin typeface="굴림" pitchFamily="50" charset="-127"/>
                <a:ea typeface="굴림" pitchFamily="50" charset="-127"/>
              </a:rPr>
              <a:t>Immediate Impact of the Lehman </a:t>
            </a:r>
            <a:r>
              <a:rPr lang="en-US" altLang="ko-KR" sz="2400" b="1" dirty="0" smtClean="0">
                <a:latin typeface="굴림" pitchFamily="50" charset="-127"/>
                <a:ea typeface="굴림" pitchFamily="50" charset="-127"/>
              </a:rPr>
              <a:t>Shock (Fall 2008)</a:t>
            </a:r>
            <a:endParaRPr lang="en-US" altLang="ko-KR" sz="2400" b="1" dirty="0">
              <a:latin typeface="굴림" pitchFamily="50" charset="-127"/>
              <a:ea typeface="굴림" pitchFamily="50" charset="-127"/>
            </a:endParaRPr>
          </a:p>
          <a:p>
            <a:pPr>
              <a:defRPr/>
            </a:pPr>
            <a:endParaRPr lang="en-US" altLang="ko-KR" sz="2400" dirty="0">
              <a:solidFill>
                <a:srgbClr val="FFC000"/>
              </a:solidFill>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sz="2200" dirty="0">
                <a:solidFill>
                  <a:srgbClr val="FFC000"/>
                </a:solidFill>
                <a:latin typeface="굴림" pitchFamily="50" charset="-127"/>
                <a:ea typeface="굴림" pitchFamily="50" charset="-127"/>
              </a:rPr>
              <a:t>• “In the aftermath of the collapse of Lehman Brothers, Korea </a:t>
            </a:r>
          </a:p>
          <a:p>
            <a:pPr>
              <a:defRPr/>
            </a:pPr>
            <a:r>
              <a:rPr lang="en-US" altLang="ko-KR" sz="2200" dirty="0">
                <a:solidFill>
                  <a:srgbClr val="FFC000"/>
                </a:solidFill>
                <a:latin typeface="굴림" pitchFamily="50" charset="-127"/>
                <a:ea typeface="굴림" pitchFamily="50" charset="-127"/>
              </a:rPr>
              <a:t>   experienced the dual onslaught of a sudden stop in capital </a:t>
            </a:r>
          </a:p>
          <a:p>
            <a:pPr>
              <a:defRPr/>
            </a:pPr>
            <a:r>
              <a:rPr lang="en-US" altLang="ko-KR" sz="2200" dirty="0">
                <a:solidFill>
                  <a:srgbClr val="FFC000"/>
                </a:solidFill>
                <a:latin typeface="굴림" pitchFamily="50" charset="-127"/>
                <a:ea typeface="굴림" pitchFamily="50" charset="-127"/>
              </a:rPr>
              <a:t>   flows and collapsing exports”</a:t>
            </a:r>
            <a:r>
              <a:rPr lang="en-US" altLang="ko-KR" sz="2200" b="1" dirty="0">
                <a:effectLst>
                  <a:outerShdw blurRad="38100" dist="38100" dir="2700000" algn="tl">
                    <a:srgbClr val="000000">
                      <a:alpha val="43137"/>
                    </a:srgbClr>
                  </a:outerShdw>
                </a:effectLst>
                <a:latin typeface="굴림" pitchFamily="50" charset="-127"/>
                <a:ea typeface="굴림" pitchFamily="50" charset="-127"/>
              </a:rPr>
              <a:t> </a:t>
            </a:r>
            <a:r>
              <a:rPr lang="en-US" altLang="ko-KR" sz="1800" dirty="0">
                <a:effectLst>
                  <a:outerShdw blurRad="38100" dist="38100" dir="2700000" algn="tl">
                    <a:srgbClr val="000000">
                      <a:alpha val="43137"/>
                    </a:srgbClr>
                  </a:outerShdw>
                </a:effectLst>
                <a:latin typeface="굴림" pitchFamily="50" charset="-127"/>
                <a:ea typeface="굴림" pitchFamily="50" charset="-127"/>
              </a:rPr>
              <a:t>(IMF 2009, p.6)    </a:t>
            </a:r>
          </a:p>
          <a:p>
            <a:pPr>
              <a:defRPr/>
            </a:pPr>
            <a:endParaRPr lang="en-US" altLang="ko-KR" sz="1000" b="1" dirty="0">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dirty="0">
                <a:solidFill>
                  <a:srgbClr val="FFC000"/>
                </a:solidFill>
                <a:effectLst>
                  <a:outerShdw blurRad="38100" dist="38100" dir="2700000" algn="tl">
                    <a:srgbClr val="000000">
                      <a:alpha val="43137"/>
                    </a:srgbClr>
                  </a:outerShdw>
                </a:effectLst>
                <a:latin typeface="굴림" pitchFamily="50" charset="-127"/>
                <a:ea typeface="굴림" pitchFamily="50" charset="-127"/>
              </a:rPr>
              <a:t> </a:t>
            </a:r>
            <a:r>
              <a:rPr lang="en-US" altLang="ko-KR" dirty="0">
                <a:latin typeface="굴림" pitchFamily="50" charset="-127"/>
                <a:ea typeface="굴림" pitchFamily="50" charset="-127"/>
              </a:rPr>
              <a:t>- </a:t>
            </a:r>
            <a:r>
              <a:rPr lang="en-US" altLang="ko-KR" b="1" dirty="0">
                <a:latin typeface="굴림" pitchFamily="50" charset="-127"/>
                <a:ea typeface="굴림" pitchFamily="50" charset="-127"/>
              </a:rPr>
              <a:t>Openness to financial flows: </a:t>
            </a:r>
            <a:r>
              <a:rPr lang="en-US" altLang="ko-KR" dirty="0">
                <a:latin typeface="굴림" pitchFamily="50" charset="-127"/>
                <a:ea typeface="굴림" pitchFamily="50" charset="-127"/>
              </a:rPr>
              <a:t>Domestic dollar shortage and </a:t>
            </a:r>
            <a:r>
              <a:rPr lang="en-US" altLang="ko-KR" dirty="0" smtClean="0">
                <a:latin typeface="굴림" pitchFamily="50" charset="-127"/>
                <a:ea typeface="굴림" pitchFamily="50" charset="-127"/>
              </a:rPr>
              <a:t>financial </a:t>
            </a:r>
          </a:p>
          <a:p>
            <a:pPr>
              <a:defRPr/>
            </a:pPr>
            <a:r>
              <a:rPr lang="en-US" altLang="ko-KR" dirty="0">
                <a:latin typeface="굴림" pitchFamily="50" charset="-127"/>
                <a:ea typeface="굴림" pitchFamily="50" charset="-127"/>
              </a:rPr>
              <a:t> </a:t>
            </a:r>
            <a:r>
              <a:rPr lang="en-US" altLang="ko-KR" dirty="0" smtClean="0">
                <a:latin typeface="굴림" pitchFamily="50" charset="-127"/>
                <a:ea typeface="굴림" pitchFamily="50" charset="-127"/>
              </a:rPr>
              <a:t>   market </a:t>
            </a:r>
            <a:r>
              <a:rPr lang="en-US" altLang="ko-KR" dirty="0">
                <a:latin typeface="굴림" pitchFamily="50" charset="-127"/>
                <a:ea typeface="굴림" pitchFamily="50" charset="-127"/>
              </a:rPr>
              <a:t>instability resulted from the freezing of international </a:t>
            </a:r>
            <a:r>
              <a:rPr lang="en-US" altLang="ko-KR" dirty="0" smtClean="0">
                <a:latin typeface="굴림" pitchFamily="50" charset="-127"/>
                <a:ea typeface="굴림" pitchFamily="50" charset="-127"/>
              </a:rPr>
              <a:t>financial </a:t>
            </a:r>
          </a:p>
          <a:p>
            <a:pPr>
              <a:defRPr/>
            </a:pPr>
            <a:r>
              <a:rPr lang="en-US" altLang="ko-KR" dirty="0">
                <a:latin typeface="굴림" pitchFamily="50" charset="-127"/>
                <a:ea typeface="굴림" pitchFamily="50" charset="-127"/>
              </a:rPr>
              <a:t> </a:t>
            </a:r>
            <a:r>
              <a:rPr lang="en-US" altLang="ko-KR" dirty="0" smtClean="0">
                <a:latin typeface="굴림" pitchFamily="50" charset="-127"/>
                <a:ea typeface="굴림" pitchFamily="50" charset="-127"/>
              </a:rPr>
              <a:t>   markets</a:t>
            </a:r>
            <a:r>
              <a:rPr lang="en-US" altLang="ko-KR" dirty="0">
                <a:latin typeface="굴림" pitchFamily="50" charset="-127"/>
                <a:ea typeface="굴림" pitchFamily="50" charset="-127"/>
              </a:rPr>
              <a:t>. For example</a:t>
            </a:r>
            <a:r>
              <a:rPr lang="en-US" altLang="ko-KR" sz="1800" dirty="0">
                <a:latin typeface="굴림" pitchFamily="50" charset="-127"/>
                <a:ea typeface="굴림" pitchFamily="50" charset="-127"/>
              </a:rPr>
              <a:t> (BOK 2010; IMF 2009)</a:t>
            </a:r>
            <a:r>
              <a:rPr lang="en-US" altLang="ko-KR" dirty="0">
                <a:latin typeface="굴림" pitchFamily="50" charset="-127"/>
                <a:ea typeface="굴림" pitchFamily="50" charset="-127"/>
              </a:rPr>
              <a:t>: </a:t>
            </a:r>
          </a:p>
          <a:p>
            <a:pPr>
              <a:defRPr/>
            </a:pPr>
            <a:endParaRPr lang="en-US" altLang="ko-KR" sz="500" dirty="0">
              <a:latin typeface="굴림" pitchFamily="50" charset="-127"/>
              <a:ea typeface="굴림" pitchFamily="50" charset="-127"/>
            </a:endParaRPr>
          </a:p>
          <a:p>
            <a:pPr>
              <a:defRPr/>
            </a:pPr>
            <a:r>
              <a:rPr lang="en-US" altLang="ko-KR" sz="1800" dirty="0">
                <a:latin typeface="굴림" pitchFamily="50" charset="-127"/>
                <a:ea typeface="굴림" pitchFamily="50" charset="-127"/>
              </a:rPr>
              <a:t>	</a:t>
            </a:r>
            <a:r>
              <a:rPr lang="en-US" altLang="ko-KR" sz="1800" dirty="0" smtClean="0">
                <a:latin typeface="굴림" pitchFamily="50" charset="-127"/>
                <a:ea typeface="굴림" pitchFamily="50" charset="-127"/>
              </a:rPr>
              <a:t>Rollover </a:t>
            </a:r>
            <a:r>
              <a:rPr lang="en-US" altLang="ko-KR" sz="1800" dirty="0">
                <a:latin typeface="굴림" pitchFamily="50" charset="-127"/>
                <a:ea typeface="굴림" pitchFamily="50" charset="-127"/>
              </a:rPr>
              <a:t>rates on short-term external bank </a:t>
            </a:r>
            <a:r>
              <a:rPr lang="en-US" altLang="ko-KR" sz="1800" dirty="0" smtClean="0">
                <a:latin typeface="굴림" pitchFamily="50" charset="-127"/>
                <a:ea typeface="굴림" pitchFamily="50" charset="-127"/>
              </a:rPr>
              <a:t>debt fell down </a:t>
            </a:r>
            <a:r>
              <a:rPr lang="en-US" altLang="ko-KR" sz="1800" dirty="0">
                <a:latin typeface="굴림" pitchFamily="50" charset="-127"/>
                <a:ea typeface="굴림" pitchFamily="50" charset="-127"/>
              </a:rPr>
              <a:t>to 40%;</a:t>
            </a:r>
          </a:p>
          <a:p>
            <a:pPr>
              <a:defRPr/>
            </a:pPr>
            <a:r>
              <a:rPr lang="en-US" altLang="ko-KR" sz="1800" dirty="0">
                <a:latin typeface="굴림" pitchFamily="50" charset="-127"/>
                <a:ea typeface="굴림" pitchFamily="50" charset="-127"/>
              </a:rPr>
              <a:t>	</a:t>
            </a:r>
            <a:r>
              <a:rPr lang="en-US" altLang="ko-KR" sz="1800" dirty="0" smtClean="0">
                <a:latin typeface="굴림" pitchFamily="50" charset="-127"/>
                <a:ea typeface="굴림" pitchFamily="50" charset="-127"/>
              </a:rPr>
              <a:t>Stock </a:t>
            </a:r>
            <a:r>
              <a:rPr lang="en-US" altLang="ko-KR" sz="1800" dirty="0">
                <a:latin typeface="굴림" pitchFamily="50" charset="-127"/>
                <a:ea typeface="굴림" pitchFamily="50" charset="-127"/>
              </a:rPr>
              <a:t>prices and KRW values, both </a:t>
            </a:r>
            <a:r>
              <a:rPr lang="en-US" altLang="ko-KR" sz="1800" dirty="0" smtClean="0">
                <a:latin typeface="굴림" pitchFamily="50" charset="-127"/>
                <a:ea typeface="굴림" pitchFamily="50" charset="-127"/>
              </a:rPr>
              <a:t>fell down </a:t>
            </a:r>
            <a:r>
              <a:rPr lang="en-US" altLang="ko-KR" sz="1800" dirty="0">
                <a:latin typeface="굴림" pitchFamily="50" charset="-127"/>
                <a:ea typeface="굴림" pitchFamily="50" charset="-127"/>
              </a:rPr>
              <a:t>by 20~30%; </a:t>
            </a:r>
          </a:p>
          <a:p>
            <a:pPr>
              <a:defRPr/>
            </a:pPr>
            <a:r>
              <a:rPr lang="en-US" altLang="ko-KR" sz="1800" b="1" dirty="0">
                <a:latin typeface="굴림" pitchFamily="50" charset="-127"/>
                <a:ea typeface="굴림" pitchFamily="50" charset="-127"/>
              </a:rPr>
              <a:t>	</a:t>
            </a:r>
            <a:r>
              <a:rPr lang="en-US" altLang="ko-KR" sz="1800" dirty="0" smtClean="0">
                <a:latin typeface="굴림" pitchFamily="50" charset="-127"/>
                <a:ea typeface="굴림" pitchFamily="50" charset="-127"/>
              </a:rPr>
              <a:t>Daily </a:t>
            </a:r>
            <a:r>
              <a:rPr lang="en-US" altLang="ko-KR" sz="1800" dirty="0">
                <a:latin typeface="굴림" pitchFamily="50" charset="-127"/>
                <a:ea typeface="굴림" pitchFamily="50" charset="-127"/>
              </a:rPr>
              <a:t>volatility of </a:t>
            </a:r>
            <a:r>
              <a:rPr lang="en-US" altLang="ko-KR" sz="1800" dirty="0" smtClean="0">
                <a:latin typeface="굴림" pitchFamily="50" charset="-127"/>
                <a:ea typeface="굴림" pitchFamily="50" charset="-127"/>
              </a:rPr>
              <a:t>KRW-USD </a:t>
            </a:r>
            <a:r>
              <a:rPr lang="en-US" altLang="ko-KR" sz="1800" dirty="0">
                <a:latin typeface="굴림" pitchFamily="50" charset="-127"/>
                <a:ea typeface="굴림" pitchFamily="50" charset="-127"/>
              </a:rPr>
              <a:t>exchange </a:t>
            </a:r>
            <a:r>
              <a:rPr lang="en-US" altLang="ko-KR" sz="1800" dirty="0" smtClean="0">
                <a:latin typeface="굴림" pitchFamily="50" charset="-127"/>
                <a:ea typeface="굴림" pitchFamily="50" charset="-127"/>
              </a:rPr>
              <a:t>rates went up to ten </a:t>
            </a:r>
            <a:r>
              <a:rPr lang="en-US" altLang="ko-KR" sz="1800" dirty="0">
                <a:latin typeface="굴림" pitchFamily="50" charset="-127"/>
                <a:ea typeface="굴림" pitchFamily="50" charset="-127"/>
              </a:rPr>
              <a:t>times.</a:t>
            </a:r>
          </a:p>
          <a:p>
            <a:pPr>
              <a:defRPr/>
            </a:pPr>
            <a:endParaRPr lang="en-US" altLang="ko-KR" sz="1000" b="1" dirty="0">
              <a:latin typeface="굴림" pitchFamily="50" charset="-127"/>
              <a:ea typeface="굴림" pitchFamily="50" charset="-127"/>
            </a:endParaRPr>
          </a:p>
          <a:p>
            <a:pPr>
              <a:defRPr/>
            </a:pPr>
            <a:r>
              <a:rPr lang="en-US" altLang="ko-KR" sz="1800" b="1" dirty="0">
                <a:latin typeface="굴림" pitchFamily="50" charset="-127"/>
                <a:ea typeface="굴림" pitchFamily="50" charset="-127"/>
              </a:rPr>
              <a:t> </a:t>
            </a:r>
            <a:r>
              <a:rPr lang="en-US" altLang="ko-KR" dirty="0">
                <a:latin typeface="굴림" pitchFamily="50" charset="-127"/>
                <a:ea typeface="굴림" pitchFamily="50" charset="-127"/>
              </a:rPr>
              <a:t>- </a:t>
            </a:r>
            <a:r>
              <a:rPr lang="en-US" altLang="ko-KR" b="1" dirty="0">
                <a:latin typeface="굴림" pitchFamily="50" charset="-127"/>
                <a:ea typeface="굴림" pitchFamily="50" charset="-127"/>
              </a:rPr>
              <a:t>Openness to trade</a:t>
            </a:r>
            <a:r>
              <a:rPr lang="en-US" altLang="ko-KR" dirty="0">
                <a:latin typeface="굴림" pitchFamily="50" charset="-127"/>
                <a:ea typeface="굴림" pitchFamily="50" charset="-127"/>
              </a:rPr>
              <a:t>: Real economy contracted sharply as </a:t>
            </a:r>
            <a:r>
              <a:rPr lang="en-US" altLang="ko-KR" dirty="0" smtClean="0">
                <a:latin typeface="굴림" pitchFamily="50" charset="-127"/>
                <a:ea typeface="굴림" pitchFamily="50" charset="-127"/>
              </a:rPr>
              <a:t>global </a:t>
            </a:r>
          </a:p>
          <a:p>
            <a:pPr>
              <a:defRPr/>
            </a:pPr>
            <a:r>
              <a:rPr lang="en-US" altLang="ko-KR" dirty="0">
                <a:latin typeface="굴림" pitchFamily="50" charset="-127"/>
                <a:ea typeface="굴림" pitchFamily="50" charset="-127"/>
              </a:rPr>
              <a:t> </a:t>
            </a:r>
            <a:r>
              <a:rPr lang="en-US" altLang="ko-KR" dirty="0" smtClean="0">
                <a:latin typeface="굴림" pitchFamily="50" charset="-127"/>
                <a:ea typeface="굴림" pitchFamily="50" charset="-127"/>
              </a:rPr>
              <a:t>   recessions </a:t>
            </a:r>
            <a:r>
              <a:rPr lang="en-US" altLang="ko-KR" dirty="0">
                <a:latin typeface="굴림" pitchFamily="50" charset="-127"/>
                <a:ea typeface="굴림" pitchFamily="50" charset="-127"/>
              </a:rPr>
              <a:t>set in. For example </a:t>
            </a:r>
            <a:r>
              <a:rPr lang="en-US" altLang="ko-KR" sz="1800" dirty="0">
                <a:latin typeface="굴림" pitchFamily="50" charset="-127"/>
                <a:ea typeface="굴림" pitchFamily="50" charset="-127"/>
              </a:rPr>
              <a:t>(BOK 2010; IMF 2009)</a:t>
            </a:r>
            <a:r>
              <a:rPr lang="en-US" altLang="ko-KR" dirty="0">
                <a:latin typeface="굴림" pitchFamily="50" charset="-127"/>
                <a:ea typeface="굴림" pitchFamily="50" charset="-127"/>
              </a:rPr>
              <a:t>: </a:t>
            </a:r>
          </a:p>
          <a:p>
            <a:pPr>
              <a:defRPr/>
            </a:pPr>
            <a:endParaRPr lang="en-US" altLang="ko-KR" sz="500" dirty="0">
              <a:latin typeface="굴림" pitchFamily="50" charset="-127"/>
              <a:ea typeface="굴림" pitchFamily="50" charset="-127"/>
            </a:endParaRPr>
          </a:p>
          <a:p>
            <a:pPr>
              <a:defRPr/>
            </a:pPr>
            <a:r>
              <a:rPr lang="en-US" altLang="ko-KR" dirty="0">
                <a:latin typeface="굴림" pitchFamily="50" charset="-127"/>
                <a:ea typeface="굴림" pitchFamily="50" charset="-127"/>
              </a:rPr>
              <a:t> 	</a:t>
            </a:r>
            <a:r>
              <a:rPr lang="en-US" altLang="ko-KR" dirty="0" smtClean="0">
                <a:latin typeface="굴림" pitchFamily="50" charset="-127"/>
                <a:ea typeface="굴림" pitchFamily="50" charset="-127"/>
              </a:rPr>
              <a:t>R</a:t>
            </a:r>
            <a:r>
              <a:rPr lang="en-US" altLang="ko-KR" sz="1800" dirty="0" smtClean="0">
                <a:latin typeface="굴림" pitchFamily="50" charset="-127"/>
                <a:ea typeface="굴림" pitchFamily="50" charset="-127"/>
              </a:rPr>
              <a:t>eal </a:t>
            </a:r>
            <a:r>
              <a:rPr lang="en-US" altLang="ko-KR" sz="1800" dirty="0">
                <a:latin typeface="굴림" pitchFamily="50" charset="-127"/>
                <a:ea typeface="굴림" pitchFamily="50" charset="-127"/>
              </a:rPr>
              <a:t>GDP growth in the 3</a:t>
            </a:r>
            <a:r>
              <a:rPr lang="en-US" altLang="ko-KR" sz="1800" baseline="30000" dirty="0">
                <a:latin typeface="굴림" pitchFamily="50" charset="-127"/>
                <a:ea typeface="굴림" pitchFamily="50" charset="-127"/>
              </a:rPr>
              <a:t>rd </a:t>
            </a:r>
            <a:r>
              <a:rPr lang="en-US" altLang="ko-KR" sz="1800" dirty="0">
                <a:latin typeface="굴림" pitchFamily="50" charset="-127"/>
                <a:ea typeface="굴림" pitchFamily="50" charset="-127"/>
              </a:rPr>
              <a:t>and </a:t>
            </a:r>
            <a:r>
              <a:rPr lang="en-US" altLang="ko-KR" sz="1800" dirty="0" smtClean="0">
                <a:latin typeface="굴림" pitchFamily="50" charset="-127"/>
                <a:ea typeface="굴림" pitchFamily="50" charset="-127"/>
              </a:rPr>
              <a:t>the 4</a:t>
            </a:r>
            <a:r>
              <a:rPr lang="en-US" altLang="ko-KR" sz="1800" baseline="30000" dirty="0" smtClean="0">
                <a:latin typeface="굴림" pitchFamily="50" charset="-127"/>
                <a:ea typeface="굴림" pitchFamily="50" charset="-127"/>
              </a:rPr>
              <a:t>th</a:t>
            </a:r>
            <a:r>
              <a:rPr lang="en-US" altLang="ko-KR" sz="1800" dirty="0" smtClean="0">
                <a:latin typeface="굴림" pitchFamily="50" charset="-127"/>
                <a:ea typeface="굴림" pitchFamily="50" charset="-127"/>
              </a:rPr>
              <a:t> </a:t>
            </a:r>
            <a:r>
              <a:rPr lang="en-US" altLang="ko-KR" sz="1800" dirty="0">
                <a:latin typeface="굴림" pitchFamily="50" charset="-127"/>
                <a:ea typeface="굴림" pitchFamily="50" charset="-127"/>
              </a:rPr>
              <a:t>quarter of </a:t>
            </a:r>
            <a:r>
              <a:rPr lang="en-US" altLang="ko-KR" sz="1800" dirty="0" smtClean="0">
                <a:latin typeface="굴림" pitchFamily="50" charset="-127"/>
                <a:ea typeface="굴림" pitchFamily="50" charset="-127"/>
              </a:rPr>
              <a:t>2008 fell down </a:t>
            </a:r>
            <a:r>
              <a:rPr lang="en-US" altLang="ko-KR" sz="1800" dirty="0">
                <a:latin typeface="굴림" pitchFamily="50" charset="-127"/>
                <a:ea typeface="굴림" pitchFamily="50" charset="-127"/>
              </a:rPr>
              <a:t>to </a:t>
            </a:r>
            <a:endParaRPr lang="en-US" altLang="ko-KR" sz="18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0.2</a:t>
            </a:r>
            <a:r>
              <a:rPr lang="en-US" altLang="ko-KR" sz="1800" dirty="0">
                <a:latin typeface="굴림" pitchFamily="50" charset="-127"/>
                <a:ea typeface="굴림" pitchFamily="50" charset="-127"/>
              </a:rPr>
              <a:t>%(q/q) </a:t>
            </a:r>
            <a:r>
              <a:rPr lang="en-US" altLang="ko-KR" sz="1800" dirty="0" smtClean="0">
                <a:latin typeface="굴림" pitchFamily="50" charset="-127"/>
                <a:ea typeface="굴림" pitchFamily="50" charset="-127"/>
              </a:rPr>
              <a:t>and -5.1</a:t>
            </a:r>
            <a:r>
              <a:rPr lang="en-US" altLang="ko-KR" sz="1800" dirty="0">
                <a:latin typeface="굴림" pitchFamily="50" charset="-127"/>
                <a:ea typeface="굴림" pitchFamily="50" charset="-127"/>
              </a:rPr>
              <a:t>%(q/q), respectively.</a:t>
            </a:r>
            <a:r>
              <a:rPr lang="en-US" altLang="ko-KR" dirty="0">
                <a:latin typeface="굴림" pitchFamily="50" charset="-127"/>
                <a:ea typeface="굴림" pitchFamily="50" charset="-127"/>
              </a:rPr>
              <a:t> </a:t>
            </a:r>
          </a:p>
          <a:p>
            <a:pPr>
              <a:defRPr/>
            </a:pPr>
            <a:endParaRPr lang="en-US" altLang="ko-KR" dirty="0">
              <a:solidFill>
                <a:srgbClr val="FFC000"/>
              </a:solidFill>
              <a:effectLst>
                <a:outerShdw blurRad="38100" dist="38100" dir="2700000" algn="tl">
                  <a:srgbClr val="000000"/>
                </a:outerShdw>
              </a:effectLst>
              <a:latin typeface="굴림" pitchFamily="50" charset="-127"/>
              <a:ea typeface="굴림" pitchFamily="50" charset="-127"/>
            </a:endParaRPr>
          </a:p>
          <a:p>
            <a:pPr>
              <a:defRPr/>
            </a:pPr>
            <a:r>
              <a:rPr lang="en-US" altLang="ko-KR" sz="2400" dirty="0">
                <a:solidFill>
                  <a:srgbClr val="FFC000"/>
                </a:solidFill>
                <a:latin typeface="굴림" pitchFamily="50" charset="-127"/>
                <a:ea typeface="굴림" pitchFamily="50" charset="-127"/>
              </a:rPr>
              <a:t> </a:t>
            </a:r>
            <a:endParaRPr lang="en-US" altLang="ko-KR" dirty="0">
              <a:effectLst>
                <a:outerShdw blurRad="38100" dist="38100" dir="2700000" algn="tl">
                  <a:srgbClr val="000000"/>
                </a:outerShdw>
              </a:effectLst>
              <a:latin typeface="굴림" pitchFamily="50" charset="-127"/>
              <a:ea typeface="굴림" pitchFamily="50" charset="-127"/>
            </a:endParaRPr>
          </a:p>
        </p:txBody>
      </p:sp>
      <p:sp>
        <p:nvSpPr>
          <p:cNvPr id="7173"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323850" y="981075"/>
            <a:ext cx="7488510" cy="57626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C86E3C4D-51CC-4626-8136-AED3DD9E9725}" type="slidenum">
              <a:rPr lang="en-US" altLang="ko-KR"/>
              <a:pPr>
                <a:defRPr/>
              </a:pPr>
              <a:t>26</a:t>
            </a:fld>
            <a:endParaRPr lang="en-US" altLang="ko-KR" dirty="0"/>
          </a:p>
        </p:txBody>
      </p:sp>
      <p:sp>
        <p:nvSpPr>
          <p:cNvPr id="267266" name="Rectangle 2"/>
          <p:cNvSpPr>
            <a:spLocks noChangeArrowheads="1"/>
          </p:cNvSpPr>
          <p:nvPr/>
        </p:nvSpPr>
        <p:spPr bwMode="auto">
          <a:xfrm>
            <a:off x="292100" y="115888"/>
            <a:ext cx="8642350" cy="6481762"/>
          </a:xfrm>
          <a:prstGeom prst="rect">
            <a:avLst/>
          </a:prstGeom>
          <a:noFill/>
          <a:ln w="9525">
            <a:noFill/>
            <a:miter lim="800000"/>
            <a:headEnd/>
            <a:tailEnd/>
          </a:ln>
          <a:effectLst/>
        </p:spPr>
        <p:txBody>
          <a:bodyPr/>
          <a:lstStyle/>
          <a:p>
            <a:pPr>
              <a:defRPr/>
            </a:pPr>
            <a:endParaRPr lang="en-US" altLang="ko-KR" sz="300" b="1" dirty="0" smtClean="0">
              <a:solidFill>
                <a:schemeClr val="accent2"/>
              </a:solidFill>
              <a:latin typeface="굴림" pitchFamily="50" charset="-127"/>
              <a:ea typeface="굴림" pitchFamily="50" charset="-127"/>
            </a:endParaRPr>
          </a:p>
          <a:p>
            <a:pPr>
              <a:defRPr/>
            </a:pPr>
            <a:endParaRPr lang="en-US" altLang="ko-KR" sz="1200" b="1" dirty="0" smtClean="0">
              <a:latin typeface="굴림" pitchFamily="50" charset="-127"/>
              <a:ea typeface="굴림" pitchFamily="50" charset="-127"/>
            </a:endParaRPr>
          </a:p>
          <a:p>
            <a:pPr>
              <a:defRPr/>
            </a:pPr>
            <a:r>
              <a:rPr lang="en-US" altLang="ko-KR" sz="2400" b="1" dirty="0" smtClean="0">
                <a:latin typeface="굴림" pitchFamily="50" charset="-127"/>
                <a:ea typeface="굴림" pitchFamily="50" charset="-127"/>
              </a:rPr>
              <a:t> S</a:t>
            </a:r>
            <a:r>
              <a:rPr lang="en-US" altLang="ko-KR" sz="2300" b="1" dirty="0" smtClean="0">
                <a:latin typeface="굴림" pitchFamily="50" charset="-127"/>
                <a:ea typeface="굴림" pitchFamily="50" charset="-127"/>
              </a:rPr>
              <a:t>igns </a:t>
            </a:r>
            <a:r>
              <a:rPr lang="en-US" altLang="ko-KR" sz="2300" b="1" dirty="0">
                <a:latin typeface="굴림" pitchFamily="50" charset="-127"/>
                <a:ea typeface="굴림" pitchFamily="50" charset="-127"/>
              </a:rPr>
              <a:t>of Stabilization from the Lehman </a:t>
            </a:r>
            <a:r>
              <a:rPr lang="en-US" altLang="ko-KR" sz="2300" b="1" dirty="0" smtClean="0">
                <a:latin typeface="굴림" pitchFamily="50" charset="-127"/>
                <a:ea typeface="굴림" pitchFamily="50" charset="-127"/>
              </a:rPr>
              <a:t>Shock (Spring 2009)</a:t>
            </a:r>
            <a:endParaRPr lang="en-US" altLang="ko-KR" sz="2300" b="1" dirty="0">
              <a:latin typeface="굴림" pitchFamily="50" charset="-127"/>
              <a:ea typeface="굴림" pitchFamily="50" charset="-127"/>
            </a:endParaRPr>
          </a:p>
          <a:p>
            <a:pPr>
              <a:defRPr/>
            </a:pPr>
            <a:endParaRPr lang="en-US" altLang="ko-KR" sz="2500" dirty="0">
              <a:solidFill>
                <a:srgbClr val="FFC000"/>
              </a:solidFill>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sz="2200" dirty="0">
                <a:solidFill>
                  <a:srgbClr val="FFC000"/>
                </a:solidFill>
                <a:latin typeface="굴림" pitchFamily="50" charset="-127"/>
                <a:ea typeface="굴림" pitchFamily="50" charset="-127"/>
              </a:rPr>
              <a:t>• “Defaults on banks’ external obligations and a credit crunch </a:t>
            </a:r>
          </a:p>
          <a:p>
            <a:pPr>
              <a:defRPr/>
            </a:pPr>
            <a:r>
              <a:rPr lang="en-US" altLang="ko-KR" sz="2200" dirty="0">
                <a:solidFill>
                  <a:srgbClr val="FFC000"/>
                </a:solidFill>
                <a:latin typeface="굴림" pitchFamily="50" charset="-127"/>
                <a:ea typeface="굴림" pitchFamily="50" charset="-127"/>
              </a:rPr>
              <a:t>   have been avoided and economic activity stabilized in the first </a:t>
            </a:r>
          </a:p>
          <a:p>
            <a:pPr>
              <a:defRPr/>
            </a:pPr>
            <a:r>
              <a:rPr lang="en-US" altLang="ko-KR" sz="2200" dirty="0">
                <a:solidFill>
                  <a:srgbClr val="FFC000"/>
                </a:solidFill>
                <a:latin typeface="굴림" pitchFamily="50" charset="-127"/>
                <a:ea typeface="굴림" pitchFamily="50" charset="-127"/>
              </a:rPr>
              <a:t>   quarter of 2009” </a:t>
            </a:r>
            <a:r>
              <a:rPr lang="en-US" altLang="ko-KR" sz="1800" dirty="0">
                <a:latin typeface="굴림" pitchFamily="50" charset="-127"/>
                <a:ea typeface="굴림" pitchFamily="50" charset="-127"/>
              </a:rPr>
              <a:t>(IMF 2009, p.6</a:t>
            </a:r>
            <a:r>
              <a:rPr lang="en-US" altLang="ko-KR" sz="1800" dirty="0" smtClean="0">
                <a:latin typeface="굴림" pitchFamily="50" charset="-127"/>
                <a:ea typeface="굴림" pitchFamily="50" charset="-127"/>
              </a:rPr>
              <a:t>)</a:t>
            </a:r>
            <a:r>
              <a:rPr lang="en-US" altLang="ko-KR" sz="2200" b="1" dirty="0" smtClean="0">
                <a:solidFill>
                  <a:srgbClr val="FFC000"/>
                </a:solidFill>
                <a:latin typeface="굴림" pitchFamily="50" charset="-127"/>
                <a:ea typeface="굴림" pitchFamily="50" charset="-127"/>
              </a:rPr>
              <a:t>. </a:t>
            </a:r>
            <a:r>
              <a:rPr lang="en-US" altLang="ko-KR" sz="2200" dirty="0">
                <a:solidFill>
                  <a:srgbClr val="FFC000"/>
                </a:solidFill>
                <a:latin typeface="굴림" pitchFamily="50" charset="-127"/>
                <a:ea typeface="굴림" pitchFamily="50" charset="-127"/>
              </a:rPr>
              <a:t>For </a:t>
            </a:r>
            <a:r>
              <a:rPr lang="en-US" altLang="ko-KR" sz="2200" dirty="0" smtClean="0">
                <a:solidFill>
                  <a:srgbClr val="FFC000"/>
                </a:solidFill>
                <a:latin typeface="굴림" pitchFamily="50" charset="-127"/>
                <a:ea typeface="굴림" pitchFamily="50" charset="-127"/>
              </a:rPr>
              <a:t>example</a:t>
            </a:r>
            <a:r>
              <a:rPr lang="en-US" altLang="ko-KR" sz="1800" dirty="0" smtClean="0">
                <a:latin typeface="굴림" pitchFamily="50" charset="-127"/>
                <a:ea typeface="굴림" pitchFamily="50" charset="-127"/>
              </a:rPr>
              <a:t>(BOK </a:t>
            </a:r>
            <a:r>
              <a:rPr lang="en-US" altLang="ko-KR" sz="1800" dirty="0">
                <a:latin typeface="굴림" pitchFamily="50" charset="-127"/>
                <a:ea typeface="굴림" pitchFamily="50" charset="-127"/>
              </a:rPr>
              <a:t>2010; IMF 2009)</a:t>
            </a:r>
            <a:r>
              <a:rPr lang="en-US" altLang="ko-KR" sz="1800" dirty="0">
                <a:solidFill>
                  <a:srgbClr val="FFC000"/>
                </a:solidFill>
                <a:latin typeface="굴림" pitchFamily="50" charset="-127"/>
                <a:ea typeface="굴림" pitchFamily="50" charset="-127"/>
              </a:rPr>
              <a:t>:</a:t>
            </a:r>
          </a:p>
          <a:p>
            <a:pPr>
              <a:defRPr/>
            </a:pPr>
            <a:endParaRPr lang="en-US" altLang="ko-KR" sz="500" b="1" dirty="0" smtClean="0">
              <a:latin typeface="굴림" pitchFamily="50" charset="-127"/>
              <a:ea typeface="굴림" pitchFamily="50" charset="-127"/>
            </a:endParaRPr>
          </a:p>
          <a:p>
            <a:pPr>
              <a:defRPr/>
            </a:pPr>
            <a:endParaRPr lang="en-US" altLang="ko-KR" sz="500" b="1" dirty="0">
              <a:latin typeface="굴림" pitchFamily="50" charset="-127"/>
              <a:ea typeface="굴림" pitchFamily="50" charset="-127"/>
            </a:endParaRPr>
          </a:p>
          <a:p>
            <a:pPr>
              <a:defRPr/>
            </a:pPr>
            <a:r>
              <a:rPr lang="en-US" altLang="ko-KR" dirty="0">
                <a:latin typeface="굴림" pitchFamily="50" charset="-127"/>
                <a:ea typeface="굴림" pitchFamily="50" charset="-127"/>
              </a:rPr>
              <a:t> - </a:t>
            </a:r>
            <a:r>
              <a:rPr lang="en-US" altLang="ko-KR" dirty="0" smtClean="0">
                <a:latin typeface="굴림" pitchFamily="50" charset="-127"/>
                <a:ea typeface="굴림" pitchFamily="50" charset="-127"/>
              </a:rPr>
              <a:t>Yields </a:t>
            </a:r>
            <a:r>
              <a:rPr lang="en-US" altLang="ko-KR" dirty="0">
                <a:latin typeface="굴림" pitchFamily="50" charset="-127"/>
                <a:ea typeface="굴림" pitchFamily="50" charset="-127"/>
              </a:rPr>
              <a:t>on corporate bonds </a:t>
            </a:r>
            <a:r>
              <a:rPr lang="en-US" altLang="ko-KR" dirty="0" smtClean="0">
                <a:latin typeface="굴림" pitchFamily="50" charset="-127"/>
                <a:ea typeface="굴림" pitchFamily="50" charset="-127"/>
              </a:rPr>
              <a:t>were lowered </a:t>
            </a:r>
            <a:r>
              <a:rPr lang="en-US" altLang="ko-KR" dirty="0">
                <a:latin typeface="굴림" pitchFamily="50" charset="-127"/>
                <a:ea typeface="굴림" pitchFamily="50" charset="-127"/>
              </a:rPr>
              <a:t>to normal levels by around </a:t>
            </a:r>
            <a:endParaRPr lang="en-US" altLang="ko-KR"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mid-2009.</a:t>
            </a:r>
            <a:endParaRPr lang="en-US" altLang="ko-KR" dirty="0">
              <a:latin typeface="굴림" pitchFamily="50" charset="-127"/>
              <a:ea typeface="굴림" pitchFamily="50" charset="-127"/>
            </a:endParaRPr>
          </a:p>
          <a:p>
            <a:pPr>
              <a:defRPr/>
            </a:pPr>
            <a:endParaRPr lang="en-US" altLang="ko-KR" sz="500" dirty="0">
              <a:latin typeface="굴림" pitchFamily="50" charset="-127"/>
              <a:ea typeface="굴림" pitchFamily="50" charset="-127"/>
            </a:endParaRPr>
          </a:p>
          <a:p>
            <a:pPr>
              <a:defRPr/>
            </a:pPr>
            <a:r>
              <a:rPr lang="en-US" altLang="ko-KR" dirty="0">
                <a:latin typeface="굴림" pitchFamily="50" charset="-127"/>
                <a:ea typeface="굴림" pitchFamily="50" charset="-127"/>
              </a:rPr>
              <a:t> - </a:t>
            </a:r>
            <a:r>
              <a:rPr lang="en-US" altLang="ko-KR" dirty="0" smtClean="0">
                <a:latin typeface="굴림" pitchFamily="50" charset="-127"/>
                <a:ea typeface="굴림" pitchFamily="50" charset="-127"/>
              </a:rPr>
              <a:t>Foreign </a:t>
            </a:r>
            <a:r>
              <a:rPr lang="en-US" altLang="ko-KR" dirty="0">
                <a:latin typeface="굴림" pitchFamily="50" charset="-127"/>
                <a:ea typeface="굴림" pitchFamily="50" charset="-127"/>
              </a:rPr>
              <a:t>currency liquidity demands and supplies </a:t>
            </a:r>
            <a:r>
              <a:rPr lang="en-US" altLang="ko-KR" dirty="0" smtClean="0">
                <a:latin typeface="굴림" pitchFamily="50" charset="-127"/>
                <a:ea typeface="굴림" pitchFamily="50" charset="-127"/>
              </a:rPr>
              <a:t>were stabilized </a:t>
            </a:r>
            <a:r>
              <a:rPr lang="en-US" altLang="ko-KR" dirty="0">
                <a:latin typeface="굴림" pitchFamily="50" charset="-127"/>
                <a:ea typeface="굴림" pitchFamily="50" charset="-127"/>
              </a:rPr>
              <a:t>in </a:t>
            </a:r>
            <a:endParaRPr lang="en-US" altLang="ko-KR"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the foreign </a:t>
            </a:r>
            <a:r>
              <a:rPr lang="en-US" altLang="ko-KR" dirty="0">
                <a:latin typeface="굴림" pitchFamily="50" charset="-127"/>
                <a:ea typeface="굴림" pitchFamily="50" charset="-127"/>
              </a:rPr>
              <a:t>exchange markets, and exchange rates </a:t>
            </a:r>
            <a:r>
              <a:rPr lang="en-US" altLang="ko-KR" dirty="0" smtClean="0">
                <a:latin typeface="굴림" pitchFamily="50" charset="-127"/>
                <a:ea typeface="굴림" pitchFamily="50" charset="-127"/>
              </a:rPr>
              <a:t>were also  </a:t>
            </a:r>
          </a:p>
          <a:p>
            <a:pPr>
              <a:defRPr/>
            </a:pPr>
            <a:r>
              <a:rPr lang="en-US" altLang="ko-KR" dirty="0" smtClean="0">
                <a:latin typeface="굴림" pitchFamily="50" charset="-127"/>
                <a:ea typeface="굴림" pitchFamily="50" charset="-127"/>
              </a:rPr>
              <a:t>    stabilized </a:t>
            </a:r>
            <a:r>
              <a:rPr lang="en-US" altLang="ko-KR" dirty="0">
                <a:latin typeface="굴림" pitchFamily="50" charset="-127"/>
                <a:ea typeface="굴림" pitchFamily="50" charset="-127"/>
              </a:rPr>
              <a:t>by </a:t>
            </a:r>
            <a:r>
              <a:rPr lang="en-US" altLang="ko-KR" dirty="0" smtClean="0">
                <a:latin typeface="굴림" pitchFamily="50" charset="-127"/>
                <a:ea typeface="굴림" pitchFamily="50" charset="-127"/>
              </a:rPr>
              <a:t>around mid-2009.</a:t>
            </a:r>
            <a:endParaRPr lang="en-US" altLang="ko-KR" dirty="0">
              <a:latin typeface="굴림" pitchFamily="50" charset="-127"/>
              <a:ea typeface="굴림" pitchFamily="50" charset="-127"/>
            </a:endParaRPr>
          </a:p>
          <a:p>
            <a:pPr>
              <a:defRPr/>
            </a:pPr>
            <a:endParaRPr lang="en-US" altLang="ko-KR" sz="500" dirty="0">
              <a:latin typeface="굴림" pitchFamily="50" charset="-127"/>
              <a:ea typeface="굴림" pitchFamily="50" charset="-127"/>
            </a:endParaRPr>
          </a:p>
          <a:p>
            <a:pPr>
              <a:defRPr/>
            </a:pPr>
            <a:r>
              <a:rPr lang="en-US" altLang="ko-KR" dirty="0">
                <a:latin typeface="굴림" pitchFamily="50" charset="-127"/>
                <a:ea typeface="굴림" pitchFamily="50" charset="-127"/>
              </a:rPr>
              <a:t> - </a:t>
            </a:r>
            <a:r>
              <a:rPr lang="en-US" altLang="ko-KR" dirty="0" smtClean="0">
                <a:latin typeface="굴림" pitchFamily="50" charset="-127"/>
                <a:ea typeface="굴림" pitchFamily="50" charset="-127"/>
              </a:rPr>
              <a:t>Equity </a:t>
            </a:r>
            <a:r>
              <a:rPr lang="en-US" altLang="ko-KR" dirty="0">
                <a:latin typeface="굴림" pitchFamily="50" charset="-127"/>
                <a:ea typeface="굴림" pitchFamily="50" charset="-127"/>
              </a:rPr>
              <a:t>prices returned to pre-Lehman </a:t>
            </a:r>
            <a:r>
              <a:rPr lang="en-US" altLang="ko-KR" dirty="0" smtClean="0">
                <a:latin typeface="굴림" pitchFamily="50" charset="-127"/>
                <a:ea typeface="굴림" pitchFamily="50" charset="-127"/>
              </a:rPr>
              <a:t>collapse levels.</a:t>
            </a:r>
            <a:endParaRPr lang="en-US" altLang="ko-KR" dirty="0">
              <a:latin typeface="굴림" pitchFamily="50" charset="-127"/>
              <a:ea typeface="굴림" pitchFamily="50" charset="-127"/>
            </a:endParaRPr>
          </a:p>
          <a:p>
            <a:pPr>
              <a:defRPr/>
            </a:pPr>
            <a:endParaRPr lang="en-US" altLang="ko-KR" sz="500" dirty="0">
              <a:latin typeface="굴림" pitchFamily="50" charset="-127"/>
              <a:ea typeface="굴림" pitchFamily="50" charset="-127"/>
            </a:endParaRPr>
          </a:p>
          <a:p>
            <a:pPr>
              <a:defRPr/>
            </a:pPr>
            <a:r>
              <a:rPr lang="en-US" altLang="ko-KR" dirty="0">
                <a:latin typeface="굴림" pitchFamily="50" charset="-127"/>
                <a:ea typeface="굴림" pitchFamily="50" charset="-127"/>
              </a:rPr>
              <a:t> - </a:t>
            </a:r>
            <a:r>
              <a:rPr lang="en-US" altLang="ko-KR" dirty="0" smtClean="0">
                <a:latin typeface="굴림" pitchFamily="50" charset="-127"/>
                <a:ea typeface="굴림" pitchFamily="50" charset="-127"/>
              </a:rPr>
              <a:t>Real </a:t>
            </a:r>
            <a:r>
              <a:rPr lang="en-US" altLang="ko-KR" dirty="0">
                <a:latin typeface="굴림" pitchFamily="50" charset="-127"/>
                <a:ea typeface="굴림" pitchFamily="50" charset="-127"/>
              </a:rPr>
              <a:t>GDP growth in the 1</a:t>
            </a:r>
            <a:r>
              <a:rPr lang="en-US" altLang="ko-KR" baseline="30000" dirty="0">
                <a:latin typeface="굴림" pitchFamily="50" charset="-127"/>
                <a:ea typeface="굴림" pitchFamily="50" charset="-127"/>
              </a:rPr>
              <a:t>st </a:t>
            </a:r>
            <a:r>
              <a:rPr lang="en-US" altLang="ko-KR" dirty="0">
                <a:latin typeface="굴림" pitchFamily="50" charset="-127"/>
                <a:ea typeface="굴림" pitchFamily="50" charset="-127"/>
              </a:rPr>
              <a:t>, 2</a:t>
            </a:r>
            <a:r>
              <a:rPr lang="en-US" altLang="ko-KR" baseline="30000" dirty="0">
                <a:latin typeface="굴림" pitchFamily="50" charset="-127"/>
                <a:ea typeface="굴림" pitchFamily="50" charset="-127"/>
              </a:rPr>
              <a:t>nd</a:t>
            </a:r>
            <a:r>
              <a:rPr lang="en-US" altLang="ko-KR" dirty="0">
                <a:latin typeface="굴림" pitchFamily="50" charset="-127"/>
                <a:ea typeface="굴림" pitchFamily="50" charset="-127"/>
              </a:rPr>
              <a:t>, and 3</a:t>
            </a:r>
            <a:r>
              <a:rPr lang="en-US" altLang="ko-KR" baseline="30000" dirty="0">
                <a:latin typeface="굴림" pitchFamily="50" charset="-127"/>
                <a:ea typeface="굴림" pitchFamily="50" charset="-127"/>
              </a:rPr>
              <a:t>th</a:t>
            </a:r>
            <a:r>
              <a:rPr lang="en-US" altLang="ko-KR" dirty="0">
                <a:latin typeface="굴림" pitchFamily="50" charset="-127"/>
                <a:ea typeface="굴림" pitchFamily="50" charset="-127"/>
              </a:rPr>
              <a:t> quarter of </a:t>
            </a:r>
            <a:r>
              <a:rPr lang="en-US" altLang="ko-KR" dirty="0" smtClean="0">
                <a:latin typeface="굴림" pitchFamily="50" charset="-127"/>
                <a:ea typeface="굴림" pitchFamily="50" charset="-127"/>
              </a:rPr>
              <a:t>2009, was on the </a:t>
            </a:r>
          </a:p>
          <a:p>
            <a:pPr>
              <a:defRPr/>
            </a:pPr>
            <a:r>
              <a:rPr lang="en-US" altLang="ko-KR" sz="1900" dirty="0" smtClean="0">
                <a:latin typeface="굴림" pitchFamily="50" charset="-127"/>
                <a:ea typeface="굴림" pitchFamily="50" charset="-127"/>
              </a:rPr>
              <a:t>    rise, and recorded 0.1</a:t>
            </a:r>
            <a:r>
              <a:rPr lang="en-US" altLang="ko-KR" sz="1900" dirty="0">
                <a:latin typeface="굴림" pitchFamily="50" charset="-127"/>
                <a:ea typeface="굴림" pitchFamily="50" charset="-127"/>
              </a:rPr>
              <a:t>%(q/q), 2.6%(q/q), and 3.2%(q/q), </a:t>
            </a:r>
            <a:r>
              <a:rPr lang="en-US" altLang="ko-KR" sz="1900" dirty="0" smtClean="0">
                <a:latin typeface="굴림" pitchFamily="50" charset="-127"/>
                <a:ea typeface="굴림" pitchFamily="50" charset="-127"/>
              </a:rPr>
              <a:t>respectively</a:t>
            </a:r>
            <a:r>
              <a:rPr lang="en-US" altLang="ko-KR" sz="1900" dirty="0">
                <a:latin typeface="굴림" pitchFamily="50" charset="-127"/>
                <a:ea typeface="굴림" pitchFamily="50" charset="-127"/>
              </a:rPr>
              <a:t>. </a:t>
            </a:r>
          </a:p>
          <a:p>
            <a:pPr>
              <a:defRPr/>
            </a:pPr>
            <a:endParaRPr lang="en-US" altLang="ko-KR" sz="500" dirty="0">
              <a:latin typeface="굴림" pitchFamily="50" charset="-127"/>
              <a:ea typeface="굴림" pitchFamily="50" charset="-127"/>
            </a:endParaRPr>
          </a:p>
          <a:p>
            <a:pPr>
              <a:defRPr/>
            </a:pPr>
            <a:r>
              <a:rPr lang="en-US" altLang="ko-KR" dirty="0">
                <a:latin typeface="굴림" pitchFamily="50" charset="-127"/>
                <a:ea typeface="굴림" pitchFamily="50" charset="-127"/>
              </a:rPr>
              <a:t> - These positive signs were </a:t>
            </a:r>
            <a:r>
              <a:rPr lang="en-US" altLang="ko-KR" dirty="0" smtClean="0">
                <a:latin typeface="굴림" pitchFamily="50" charset="-127"/>
                <a:ea typeface="굴림" pitchFamily="50" charset="-127"/>
              </a:rPr>
              <a:t>attributed to “[</a:t>
            </a:r>
            <a:r>
              <a:rPr lang="en-US" altLang="ko-KR" dirty="0">
                <a:latin typeface="굴림" pitchFamily="50" charset="-127"/>
                <a:ea typeface="굴림" pitchFamily="50" charset="-127"/>
              </a:rPr>
              <a:t>t]he authorities’ speedy </a:t>
            </a:r>
            <a:endParaRPr lang="en-US" altLang="ko-KR"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and comprehensive </a:t>
            </a:r>
            <a:r>
              <a:rPr lang="en-US" altLang="ko-KR" dirty="0">
                <a:latin typeface="굴림" pitchFamily="50" charset="-127"/>
                <a:ea typeface="굴림" pitchFamily="50" charset="-127"/>
              </a:rPr>
              <a:t>response” </a:t>
            </a:r>
            <a:r>
              <a:rPr lang="en-US" altLang="ko-KR" sz="1800" dirty="0">
                <a:latin typeface="굴림" pitchFamily="50" charset="-127"/>
                <a:ea typeface="굴림" pitchFamily="50" charset="-127"/>
              </a:rPr>
              <a:t>(IMF 2009, p.3)</a:t>
            </a:r>
          </a:p>
        </p:txBody>
      </p:sp>
      <p:sp>
        <p:nvSpPr>
          <p:cNvPr id="8197"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323528" y="332656"/>
            <a:ext cx="8352159" cy="57606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27</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endParaRPr lang="en-US" altLang="ko-KR" sz="500" b="1" dirty="0" smtClean="0">
              <a:solidFill>
                <a:schemeClr val="accent1"/>
              </a:solidFill>
              <a:latin typeface="굴림" pitchFamily="50" charset="-127"/>
              <a:ea typeface="굴림" pitchFamily="50" charset="-127"/>
            </a:endParaRPr>
          </a:p>
          <a:p>
            <a:pPr>
              <a:defRPr/>
            </a:pPr>
            <a:r>
              <a:rPr lang="en-US" altLang="ko-KR" sz="2400" b="1" dirty="0" smtClean="0">
                <a:solidFill>
                  <a:schemeClr val="accent2"/>
                </a:solidFill>
                <a:latin typeface="굴림" pitchFamily="50" charset="-127"/>
                <a:ea typeface="굴림" pitchFamily="50" charset="-127"/>
              </a:rPr>
              <a:t>(Policy Responses during Fall 2008–Spring 2009: An Epitome)</a:t>
            </a:r>
          </a:p>
          <a:p>
            <a:pPr>
              <a:defRPr/>
            </a:pPr>
            <a:endParaRPr lang="en-US" altLang="ko-KR" sz="1500" b="1" dirty="0" smtClean="0">
              <a:solidFill>
                <a:schemeClr val="accent1"/>
              </a:solidFill>
              <a:latin typeface="굴림" pitchFamily="50" charset="-127"/>
              <a:ea typeface="굴림" pitchFamily="50" charset="-127"/>
            </a:endParaRPr>
          </a:p>
          <a:p>
            <a:pPr>
              <a:defRPr/>
            </a:pPr>
            <a:r>
              <a:rPr lang="en-US" altLang="ko-KR" sz="2400" b="1" dirty="0" smtClean="0">
                <a:solidFill>
                  <a:schemeClr val="accent1"/>
                </a:solidFill>
                <a:latin typeface="굴림" pitchFamily="50" charset="-127"/>
                <a:ea typeface="굴림" pitchFamily="50" charset="-127"/>
              </a:rPr>
              <a:t>  </a:t>
            </a:r>
            <a:r>
              <a:rPr lang="en-US" altLang="ko-KR" sz="2400" b="1" dirty="0" smtClean="0">
                <a:latin typeface="굴림" pitchFamily="50" charset="-127"/>
                <a:ea typeface="굴림" pitchFamily="50" charset="-127"/>
              </a:rPr>
              <a:t>September – October 2008</a:t>
            </a:r>
          </a:p>
          <a:p>
            <a:pPr>
              <a:defRPr/>
            </a:pPr>
            <a:endParaRPr lang="en-US" altLang="ko-KR" sz="1000" b="1" dirty="0" smtClean="0">
              <a:solidFill>
                <a:srgbClr val="FFC000"/>
              </a:solidFill>
              <a:latin typeface="굴림" pitchFamily="50" charset="-127"/>
              <a:ea typeface="굴림" pitchFamily="50" charset="-127"/>
            </a:endParaRPr>
          </a:p>
          <a:p>
            <a:pPr>
              <a:defRPr/>
            </a:pPr>
            <a:r>
              <a:rPr lang="en-US" altLang="ko-KR" b="1" dirty="0" smtClean="0">
                <a:solidFill>
                  <a:srgbClr val="FFC000"/>
                </a:solidFill>
                <a:latin typeface="굴림" pitchFamily="50" charset="-127"/>
                <a:ea typeface="굴림" pitchFamily="50" charset="-127"/>
              </a:rPr>
              <a:t>•</a:t>
            </a:r>
            <a:r>
              <a:rPr lang="en-US" altLang="ko-KR" sz="2800" b="1" dirty="0" smtClean="0">
                <a:solidFill>
                  <a:schemeClr val="accent1"/>
                </a:solidFill>
                <a:latin typeface="굴림" pitchFamily="50" charset="-127"/>
                <a:ea typeface="굴림" pitchFamily="50" charset="-127"/>
              </a:rPr>
              <a:t> </a:t>
            </a:r>
            <a:r>
              <a:rPr lang="en-US" altLang="ko-KR" dirty="0" smtClean="0">
                <a:solidFill>
                  <a:srgbClr val="FFC000"/>
                </a:solidFill>
                <a:latin typeface="굴림" pitchFamily="50" charset="-127"/>
                <a:ea typeface="굴림" pitchFamily="50" charset="-127"/>
              </a:rPr>
              <a:t>The FSC/FSS Joint Task Force for Financial Market Stability was set up </a:t>
            </a:r>
          </a:p>
          <a:p>
            <a:pPr>
              <a:defRPr/>
            </a:pPr>
            <a:r>
              <a:rPr lang="en-US" altLang="ko-KR" dirty="0" smtClean="0">
                <a:solidFill>
                  <a:srgbClr val="FFC000"/>
                </a:solidFill>
                <a:latin typeface="굴림" pitchFamily="50" charset="-127"/>
                <a:ea typeface="굴림" pitchFamily="50" charset="-127"/>
              </a:rPr>
              <a:t>   on September 16,2008. </a:t>
            </a:r>
            <a:r>
              <a:rPr lang="en-US" altLang="ko-KR" sz="1800" dirty="0" smtClean="0">
                <a:latin typeface="굴림" pitchFamily="50" charset="-127"/>
                <a:ea typeface="굴림" pitchFamily="50" charset="-127"/>
              </a:rPr>
              <a:t>(FSC and FSS 2008)</a:t>
            </a:r>
          </a:p>
          <a:p>
            <a:pPr>
              <a:defRPr/>
            </a:pPr>
            <a:endParaRPr lang="en-US" altLang="ko-KR" sz="1000" b="1" dirty="0" smtClean="0">
              <a:latin typeface="굴림" pitchFamily="50" charset="-127"/>
              <a:ea typeface="굴림" pitchFamily="50" charset="-127"/>
            </a:endParaRPr>
          </a:p>
          <a:p>
            <a:pPr>
              <a:defRPr/>
            </a:pPr>
            <a:r>
              <a:rPr lang="en-US" altLang="ko-KR" b="1" dirty="0" smtClean="0">
                <a:solidFill>
                  <a:srgbClr val="FFC000"/>
                </a:solidFill>
                <a:latin typeface="굴림" pitchFamily="50" charset="-127"/>
                <a:ea typeface="굴림" pitchFamily="50" charset="-127"/>
              </a:rPr>
              <a:t>• </a:t>
            </a:r>
            <a:r>
              <a:rPr lang="en-US" altLang="ko-KR" dirty="0" smtClean="0">
                <a:solidFill>
                  <a:srgbClr val="FFC000"/>
                </a:solidFill>
                <a:latin typeface="굴림" pitchFamily="50" charset="-127"/>
                <a:ea typeface="굴림" pitchFamily="50" charset="-127"/>
              </a:rPr>
              <a:t>MOSF Minister, FSC Chairman, and BOK Governor issued the Joint </a:t>
            </a:r>
          </a:p>
          <a:p>
            <a:pPr>
              <a:defRPr/>
            </a:pPr>
            <a:r>
              <a:rPr lang="en-US" altLang="ko-KR" dirty="0" smtClean="0">
                <a:solidFill>
                  <a:srgbClr val="FFC000"/>
                </a:solidFill>
                <a:latin typeface="굴림" pitchFamily="50" charset="-127"/>
                <a:ea typeface="굴림" pitchFamily="50" charset="-127"/>
              </a:rPr>
              <a:t>   Statement on October 19, 2008, proposing comprehensive measures </a:t>
            </a:r>
          </a:p>
          <a:p>
            <a:pPr>
              <a:defRPr/>
            </a:pPr>
            <a:r>
              <a:rPr lang="en-US" altLang="ko-KR" dirty="0" smtClean="0">
                <a:solidFill>
                  <a:srgbClr val="FFC000"/>
                </a:solidFill>
                <a:latin typeface="굴림" pitchFamily="50" charset="-127"/>
                <a:ea typeface="굴림" pitchFamily="50" charset="-127"/>
              </a:rPr>
              <a:t>   mainly focused on emergency dollar and KRW liquidity provision</a:t>
            </a:r>
            <a:r>
              <a:rPr lang="en-US" altLang="ko-KR" sz="1800" dirty="0" smtClean="0">
                <a:latin typeface="굴림" pitchFamily="50" charset="-127"/>
                <a:ea typeface="굴림" pitchFamily="50" charset="-127"/>
              </a:rPr>
              <a:t>(MOSF </a:t>
            </a:r>
          </a:p>
          <a:p>
            <a:pPr>
              <a:defRPr/>
            </a:pPr>
            <a:r>
              <a:rPr lang="en-US" altLang="ko-KR" sz="1800" dirty="0" smtClean="0">
                <a:latin typeface="굴림" pitchFamily="50" charset="-127"/>
                <a:ea typeface="굴림" pitchFamily="50" charset="-127"/>
              </a:rPr>
              <a:t>   Minister, FSC Chairman, and  BOK Governor 2008)</a:t>
            </a:r>
            <a:r>
              <a:rPr lang="en-US" altLang="ko-KR" dirty="0" smtClean="0">
                <a:solidFill>
                  <a:srgbClr val="FFC000"/>
                </a:solidFill>
                <a:latin typeface="굴림" pitchFamily="50" charset="-127"/>
                <a:ea typeface="굴림" pitchFamily="50" charset="-127"/>
              </a:rPr>
              <a:t>.</a:t>
            </a:r>
          </a:p>
          <a:p>
            <a:pPr>
              <a:defRPr/>
            </a:pPr>
            <a:endParaRPr lang="en-US" altLang="ko-KR" sz="1000" dirty="0" smtClean="0">
              <a:solidFill>
                <a:srgbClr val="FFC000"/>
              </a:solidFill>
              <a:latin typeface="굴림" pitchFamily="50" charset="-127"/>
              <a:ea typeface="굴림" pitchFamily="50" charset="-127"/>
            </a:endParaRPr>
          </a:p>
          <a:p>
            <a:pPr>
              <a:defRPr/>
            </a:pPr>
            <a:r>
              <a:rPr lang="en-US" altLang="ko-KR" dirty="0" smtClean="0">
                <a:solidFill>
                  <a:srgbClr val="FFC000"/>
                </a:solidFill>
                <a:latin typeface="굴림" pitchFamily="50" charset="-127"/>
                <a:ea typeface="굴림" pitchFamily="50" charset="-127"/>
              </a:rPr>
              <a:t> </a:t>
            </a:r>
            <a:r>
              <a:rPr lang="en-US" altLang="ko-KR" dirty="0" smtClean="0">
                <a:latin typeface="굴림" pitchFamily="50" charset="-127"/>
                <a:ea typeface="굴림" pitchFamily="50" charset="-127"/>
              </a:rPr>
              <a:t>- The Joint Statement was, at that time, the first of its kind of late years.</a:t>
            </a:r>
          </a:p>
          <a:p>
            <a:pPr>
              <a:defRPr/>
            </a:pPr>
            <a:endParaRPr lang="en-US" altLang="ko-KR" sz="5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It was issued just when globally the emerging markets were about to </a:t>
            </a:r>
          </a:p>
          <a:p>
            <a:pPr>
              <a:defRPr/>
            </a:pPr>
            <a:r>
              <a:rPr lang="en-US" altLang="ko-KR" dirty="0" smtClean="0">
                <a:latin typeface="굴림" pitchFamily="50" charset="-127"/>
                <a:ea typeface="굴림" pitchFamily="50" charset="-127"/>
              </a:rPr>
              <a:t>    come under the direct influence of the Global Financial Crisis.</a:t>
            </a:r>
          </a:p>
          <a:p>
            <a:pPr>
              <a:defRPr/>
            </a:pPr>
            <a:endParaRPr lang="en-US" altLang="ko-KR" sz="5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It presented virtually a complete set of market-stabilizing measures </a:t>
            </a:r>
          </a:p>
          <a:p>
            <a:pPr>
              <a:defRPr/>
            </a:pPr>
            <a:r>
              <a:rPr lang="en-US" altLang="ko-KR" dirty="0" smtClean="0">
                <a:latin typeface="굴림" pitchFamily="50" charset="-127"/>
                <a:ea typeface="굴림" pitchFamily="50" charset="-127"/>
              </a:rPr>
              <a:t>    from A even to Z, ranging from immediate ones including provision of </a:t>
            </a:r>
          </a:p>
          <a:p>
            <a:pPr>
              <a:defRPr/>
            </a:pPr>
            <a:r>
              <a:rPr lang="en-US" altLang="ko-KR" dirty="0" smtClean="0">
                <a:latin typeface="굴림" pitchFamily="50" charset="-127"/>
                <a:ea typeface="굴림" pitchFamily="50" charset="-127"/>
              </a:rPr>
              <a:t>    emergency liquidity to structural ones expected to come later </a:t>
            </a:r>
          </a:p>
          <a:p>
            <a:pPr>
              <a:defRPr/>
            </a:pPr>
            <a:r>
              <a:rPr lang="en-US" altLang="ko-KR" dirty="0" smtClean="0">
                <a:latin typeface="굴림" pitchFamily="50" charset="-127"/>
                <a:ea typeface="굴림" pitchFamily="50" charset="-127"/>
              </a:rPr>
              <a:t>    including recapitalization of financial institutions.</a:t>
            </a:r>
          </a:p>
          <a:p>
            <a:pPr>
              <a:defRPr/>
            </a:pPr>
            <a:endParaRPr lang="en-US" altLang="ko-KR" dirty="0" smtClean="0">
              <a:latin typeface="굴림" pitchFamily="50" charset="-127"/>
              <a:ea typeface="굴림" pitchFamily="50" charset="-127"/>
            </a:endParaRPr>
          </a:p>
          <a:p>
            <a:pPr>
              <a:defRPr/>
            </a:pPr>
            <a:endParaRPr lang="en-US" altLang="ko-KR" sz="1000" dirty="0" smtClean="0">
              <a:latin typeface="굴림" pitchFamily="50" charset="-127"/>
              <a:ea typeface="굴림" pitchFamily="50" charset="-127"/>
            </a:endParaRPr>
          </a:p>
          <a:p>
            <a:pPr>
              <a:buFontTx/>
              <a:buChar char="-"/>
              <a:defRPr/>
            </a:pPr>
            <a:endParaRPr lang="en-US" altLang="ko-KR" sz="1000" dirty="0" smtClean="0">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dirty="0" smtClean="0">
                <a:effectLst>
                  <a:outerShdw blurRad="38100" dist="38100" dir="2700000" algn="tl">
                    <a:srgbClr val="000000">
                      <a:alpha val="43137"/>
                    </a:srgbClr>
                  </a:outerShdw>
                </a:effectLst>
                <a:latin typeface="굴림" pitchFamily="50" charset="-127"/>
                <a:ea typeface="굴림" pitchFamily="50" charset="-127"/>
              </a:rPr>
              <a:t> </a:t>
            </a:r>
            <a:endParaRPr lang="en-US" altLang="ko-KR" sz="1800" dirty="0">
              <a:effectLst>
                <a:outerShdw blurRad="38100" dist="38100" dir="2700000" algn="tl">
                  <a:srgbClr val="000000">
                    <a:alpha val="43137"/>
                  </a:srgbClr>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251520" y="908720"/>
            <a:ext cx="4104456"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28</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endParaRPr lang="en-US" altLang="ko-KR" sz="500" b="1" dirty="0" smtClean="0">
              <a:solidFill>
                <a:schemeClr val="accent1"/>
              </a:solidFill>
              <a:latin typeface="굴림" pitchFamily="50" charset="-127"/>
              <a:ea typeface="굴림" pitchFamily="50" charset="-127"/>
            </a:endParaRPr>
          </a:p>
          <a:p>
            <a:pPr>
              <a:defRPr/>
            </a:pPr>
            <a:endParaRPr lang="en-US" altLang="ko-KR" sz="1000" b="1" dirty="0" smtClean="0">
              <a:solidFill>
                <a:schemeClr val="accent1"/>
              </a:solidFill>
              <a:latin typeface="굴림" pitchFamily="50" charset="-127"/>
              <a:ea typeface="굴림" pitchFamily="50" charset="-127"/>
            </a:endParaRPr>
          </a:p>
          <a:p>
            <a:pPr>
              <a:defRPr/>
            </a:pPr>
            <a:endParaRPr lang="en-US" altLang="ko-KR" sz="1000" b="1" dirty="0" smtClean="0">
              <a:solidFill>
                <a:schemeClr val="accent1"/>
              </a:solidFill>
              <a:latin typeface="굴림" pitchFamily="50" charset="-127"/>
              <a:ea typeface="굴림" pitchFamily="50" charset="-127"/>
            </a:endParaRPr>
          </a:p>
          <a:p>
            <a:pPr>
              <a:defRPr/>
            </a:pPr>
            <a:r>
              <a:rPr lang="en-US" altLang="ko-KR" sz="2800" b="1" dirty="0" smtClean="0">
                <a:solidFill>
                  <a:schemeClr val="accent1"/>
                </a:solidFill>
                <a:latin typeface="굴림" pitchFamily="50" charset="-127"/>
                <a:ea typeface="굴림" pitchFamily="50" charset="-127"/>
              </a:rPr>
              <a:t>  </a:t>
            </a:r>
            <a:r>
              <a:rPr lang="en-US" altLang="ko-KR" sz="2800" b="1" dirty="0" smtClean="0">
                <a:latin typeface="굴림" pitchFamily="50" charset="-127"/>
                <a:ea typeface="굴림" pitchFamily="50" charset="-127"/>
              </a:rPr>
              <a:t>November 2008</a:t>
            </a:r>
          </a:p>
          <a:p>
            <a:pPr>
              <a:defRPr/>
            </a:pPr>
            <a:endParaRPr lang="en-US" altLang="ko-KR" sz="2800" b="1" dirty="0" smtClean="0">
              <a:solidFill>
                <a:schemeClr val="accent1"/>
              </a:solidFill>
              <a:latin typeface="굴림" pitchFamily="50" charset="-127"/>
              <a:ea typeface="굴림" pitchFamily="50" charset="-127"/>
            </a:endParaRPr>
          </a:p>
          <a:p>
            <a:pPr>
              <a:defRPr/>
            </a:pPr>
            <a:endParaRPr lang="en-US" altLang="ko-KR" sz="1500" b="1" dirty="0" smtClean="0">
              <a:solidFill>
                <a:schemeClr val="accent1"/>
              </a:solidFill>
              <a:latin typeface="굴림" pitchFamily="50" charset="-127"/>
              <a:ea typeface="굴림" pitchFamily="50" charset="-127"/>
            </a:endParaRPr>
          </a:p>
          <a:p>
            <a:pPr>
              <a:defRPr/>
            </a:pPr>
            <a:r>
              <a:rPr lang="en-US" altLang="ko-KR" dirty="0" smtClean="0">
                <a:solidFill>
                  <a:srgbClr val="FFC000"/>
                </a:solidFill>
                <a:latin typeface="굴림" pitchFamily="50" charset="-127"/>
                <a:ea typeface="굴림" pitchFamily="50" charset="-127"/>
              </a:rPr>
              <a:t> </a:t>
            </a:r>
            <a:endParaRPr lang="en-US" altLang="ko-KR" sz="1800" dirty="0" smtClean="0">
              <a:effectLst>
                <a:outerShdw blurRad="38100" dist="38100" dir="2700000" algn="tl">
                  <a:srgbClr val="000000"/>
                </a:outerShdw>
              </a:effectLst>
              <a:latin typeface="굴림" pitchFamily="50" charset="-127"/>
              <a:ea typeface="굴림" pitchFamily="50" charset="-127"/>
            </a:endParaRPr>
          </a:p>
          <a:p>
            <a:pPr>
              <a:defRPr/>
            </a:pPr>
            <a:endParaRPr lang="en-US" altLang="ko-KR" sz="1000" dirty="0" smtClean="0">
              <a:solidFill>
                <a:srgbClr val="FFC000"/>
              </a:solidFill>
              <a:effectLst>
                <a:outerShdw blurRad="38100" dist="38100" dir="2700000" algn="tl">
                  <a:srgbClr val="000000"/>
                </a:outerShdw>
              </a:effectLst>
              <a:latin typeface="굴림" pitchFamily="50" charset="-127"/>
              <a:ea typeface="굴림" pitchFamily="50" charset="-127"/>
            </a:endParaRPr>
          </a:p>
          <a:p>
            <a:pPr>
              <a:defRPr/>
            </a:pPr>
            <a:r>
              <a:rPr lang="en-US" altLang="ko-KR" dirty="0" smtClean="0">
                <a:solidFill>
                  <a:srgbClr val="FFC000"/>
                </a:solidFill>
                <a:latin typeface="굴림" pitchFamily="50" charset="-127"/>
                <a:ea typeface="굴림" pitchFamily="50" charset="-127"/>
              </a:rPr>
              <a:t> </a:t>
            </a:r>
            <a:endParaRPr lang="en-US" altLang="ko-KR" sz="1800" dirty="0">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323528" y="692696"/>
            <a:ext cx="3024336"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p:cNvSpPr/>
          <p:nvPr/>
        </p:nvSpPr>
        <p:spPr>
          <a:xfrm>
            <a:off x="251520" y="500042"/>
            <a:ext cx="8640960" cy="5970865"/>
          </a:xfrm>
          <a:prstGeom prst="rect">
            <a:avLst/>
          </a:prstGeom>
        </p:spPr>
        <p:txBody>
          <a:bodyPr wrap="square">
            <a:spAutoFit/>
          </a:bodyPr>
          <a:lstStyle/>
          <a:p>
            <a:pPr lvl="0">
              <a:defRPr/>
            </a:pPr>
            <a:endParaRPr lang="en-US" altLang="ko-KR" sz="3000" dirty="0" smtClean="0">
              <a:solidFill>
                <a:srgbClr val="FFC000"/>
              </a:solidFill>
              <a:latin typeface="굴림" pitchFamily="50" charset="-127"/>
              <a:ea typeface="굴림" pitchFamily="50" charset="-127"/>
            </a:endParaRPr>
          </a:p>
          <a:p>
            <a:pPr lvl="0">
              <a:defRPr/>
            </a:pPr>
            <a:endParaRPr lang="en-US" altLang="ko-KR" sz="2500" dirty="0" smtClean="0">
              <a:solidFill>
                <a:srgbClr val="FFC000"/>
              </a:solidFill>
              <a:latin typeface="굴림" pitchFamily="50" charset="-127"/>
              <a:ea typeface="굴림" pitchFamily="50" charset="-127"/>
            </a:endParaRPr>
          </a:p>
          <a:p>
            <a:pPr lvl="0">
              <a:defRPr/>
            </a:pPr>
            <a:r>
              <a:rPr lang="en-US" altLang="ko-KR" sz="2200" dirty="0" smtClean="0">
                <a:solidFill>
                  <a:srgbClr val="FFC000"/>
                </a:solidFill>
                <a:latin typeface="굴림" pitchFamily="50" charset="-127"/>
                <a:ea typeface="굴림" pitchFamily="50" charset="-127"/>
              </a:rPr>
              <a:t>• MOSF announced on November 3, 2008 the Administration’s </a:t>
            </a:r>
          </a:p>
          <a:p>
            <a:pPr lvl="0">
              <a:defRPr/>
            </a:pPr>
            <a:r>
              <a:rPr lang="en-US" altLang="ko-KR" sz="2200" dirty="0" smtClean="0">
                <a:solidFill>
                  <a:srgbClr val="FFC000"/>
                </a:solidFill>
                <a:latin typeface="굴림" pitchFamily="50" charset="-127"/>
                <a:ea typeface="굴림" pitchFamily="50" charset="-127"/>
              </a:rPr>
              <a:t>  firm posture on the then evolving crisis situation, proposing </a:t>
            </a:r>
          </a:p>
          <a:p>
            <a:pPr lvl="0">
              <a:defRPr/>
            </a:pPr>
            <a:r>
              <a:rPr lang="en-US" altLang="ko-KR" sz="2200" dirty="0" smtClean="0">
                <a:solidFill>
                  <a:srgbClr val="FFC000"/>
                </a:solidFill>
                <a:latin typeface="굴림" pitchFamily="50" charset="-127"/>
                <a:ea typeface="굴림" pitchFamily="50" charset="-127"/>
              </a:rPr>
              <a:t>  the apparently exhaustive set of mid/long-term measures </a:t>
            </a:r>
          </a:p>
          <a:p>
            <a:pPr lvl="0">
              <a:defRPr/>
            </a:pPr>
            <a:r>
              <a:rPr lang="en-US" altLang="ko-KR" sz="2200" dirty="0" smtClean="0">
                <a:solidFill>
                  <a:srgbClr val="FFC000"/>
                </a:solidFill>
                <a:latin typeface="굴림" pitchFamily="50" charset="-127"/>
                <a:ea typeface="굴림" pitchFamily="50" charset="-127"/>
              </a:rPr>
              <a:t>  focused on stimulating the real economy and on supporting </a:t>
            </a:r>
          </a:p>
          <a:p>
            <a:pPr lvl="0">
              <a:defRPr/>
            </a:pPr>
            <a:r>
              <a:rPr lang="en-US" altLang="ko-KR" sz="2200" dirty="0" smtClean="0">
                <a:solidFill>
                  <a:srgbClr val="FFC000"/>
                </a:solidFill>
                <a:latin typeface="굴림" pitchFamily="50" charset="-127"/>
                <a:ea typeface="굴림" pitchFamily="50" charset="-127"/>
              </a:rPr>
              <a:t>  SMEs and low-income people as well as short-term ones </a:t>
            </a:r>
          </a:p>
          <a:p>
            <a:pPr lvl="0">
              <a:defRPr/>
            </a:pPr>
            <a:r>
              <a:rPr lang="en-US" altLang="ko-KR" sz="2200" dirty="0" smtClean="0">
                <a:solidFill>
                  <a:srgbClr val="FFC000"/>
                </a:solidFill>
                <a:latin typeface="굴림" pitchFamily="50" charset="-127"/>
                <a:ea typeface="굴림" pitchFamily="50" charset="-127"/>
              </a:rPr>
              <a:t>  focused on stabilizing the foreign exchange and financial </a:t>
            </a:r>
          </a:p>
          <a:p>
            <a:pPr lvl="0">
              <a:defRPr/>
            </a:pPr>
            <a:r>
              <a:rPr lang="en-US" altLang="ko-KR" sz="2200" dirty="0" smtClean="0">
                <a:solidFill>
                  <a:srgbClr val="FFC000"/>
                </a:solidFill>
                <a:latin typeface="굴림" pitchFamily="50" charset="-127"/>
                <a:ea typeface="굴림" pitchFamily="50" charset="-127"/>
              </a:rPr>
              <a:t>  markets </a:t>
            </a:r>
            <a:r>
              <a:rPr lang="en-US" altLang="ko-KR" sz="1800" dirty="0" smtClean="0">
                <a:latin typeface="굴림" pitchFamily="50" charset="-127"/>
                <a:ea typeface="굴림" pitchFamily="50" charset="-127"/>
              </a:rPr>
              <a:t>(MOSF 2008)</a:t>
            </a:r>
            <a:r>
              <a:rPr lang="en-US" altLang="ko-KR" dirty="0" smtClean="0">
                <a:solidFill>
                  <a:srgbClr val="FFC000"/>
                </a:solidFill>
                <a:latin typeface="굴림" pitchFamily="50" charset="-127"/>
                <a:ea typeface="굴림" pitchFamily="50" charset="-127"/>
              </a:rPr>
              <a:t>.</a:t>
            </a:r>
          </a:p>
          <a:p>
            <a:pPr>
              <a:defRPr/>
            </a:pPr>
            <a:endParaRPr lang="en-US" altLang="ko-KR" sz="10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The complete and apparently exhaustive package of measures was </a:t>
            </a:r>
          </a:p>
          <a:p>
            <a:pPr>
              <a:defRPr/>
            </a:pPr>
            <a:r>
              <a:rPr lang="en-US" altLang="ko-KR" dirty="0" smtClean="0">
                <a:latin typeface="굴림" pitchFamily="50" charset="-127"/>
                <a:ea typeface="굴림" pitchFamily="50" charset="-127"/>
              </a:rPr>
              <a:t>    enough to convey to the market participants and the general public </a:t>
            </a:r>
          </a:p>
          <a:p>
            <a:pPr>
              <a:defRPr/>
            </a:pPr>
            <a:r>
              <a:rPr lang="en-US" altLang="ko-KR" dirty="0" smtClean="0">
                <a:latin typeface="굴림" pitchFamily="50" charset="-127"/>
                <a:ea typeface="굴림" pitchFamily="50" charset="-127"/>
              </a:rPr>
              <a:t>    the idea that the Government was determined to combat the crisis.</a:t>
            </a:r>
          </a:p>
          <a:p>
            <a:pPr>
              <a:defRPr/>
            </a:pPr>
            <a:endParaRPr lang="en-US" altLang="ko-KR" sz="500"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Although most short-term measures in the package were merely a </a:t>
            </a:r>
          </a:p>
          <a:p>
            <a:pPr>
              <a:defRPr/>
            </a:pPr>
            <a:r>
              <a:rPr lang="en-US" altLang="ko-KR" dirty="0" smtClean="0">
                <a:latin typeface="굴림" pitchFamily="50" charset="-127"/>
                <a:ea typeface="굴림" pitchFamily="50" charset="-127"/>
              </a:rPr>
              <a:t>    reiteration of the contents of the Joint Statement issued two weeks </a:t>
            </a:r>
          </a:p>
          <a:p>
            <a:pPr>
              <a:defRPr/>
            </a:pPr>
            <a:r>
              <a:rPr lang="en-US" altLang="ko-KR" dirty="0" smtClean="0">
                <a:latin typeface="굴림" pitchFamily="50" charset="-127"/>
                <a:ea typeface="굴림" pitchFamily="50" charset="-127"/>
              </a:rPr>
              <a:t>    earlier, the MOSF and others’ package presented a good </a:t>
            </a:r>
          </a:p>
          <a:p>
            <a:pPr>
              <a:defRPr/>
            </a:pPr>
            <a:r>
              <a:rPr lang="en-US" altLang="ko-KR" dirty="0" smtClean="0">
                <a:latin typeface="굴림" pitchFamily="50" charset="-127"/>
                <a:ea typeface="굴림" pitchFamily="50" charset="-127"/>
              </a:rPr>
              <a:t>    supplementary set of mid- and long-term measures.</a:t>
            </a:r>
            <a:endParaRPr lang="en-US" altLang="ko-KR" dirty="0" smtClean="0">
              <a:solidFill>
                <a:srgbClr val="FFFFFF"/>
              </a:solidFill>
              <a:latin typeface="굴림" pitchFamily="50" charset="-127"/>
              <a:ea typeface="굴림" pitchFamily="50" charset="-127"/>
            </a:endParaRPr>
          </a:p>
          <a:p>
            <a:pPr lvl="0">
              <a:defRPr/>
            </a:pPr>
            <a:endParaRPr lang="en-US" altLang="ko-KR" sz="1800" dirty="0" smtClean="0">
              <a:solidFill>
                <a:srgbClr val="FFFFFF"/>
              </a:solidFill>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29</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endParaRPr lang="en-US" altLang="ko-KR" sz="500" b="1" dirty="0" smtClean="0">
              <a:solidFill>
                <a:schemeClr val="accent1"/>
              </a:solidFill>
              <a:latin typeface="굴림" pitchFamily="50" charset="-127"/>
              <a:ea typeface="굴림" pitchFamily="50" charset="-127"/>
            </a:endParaRPr>
          </a:p>
          <a:p>
            <a:pPr>
              <a:defRPr/>
            </a:pPr>
            <a:endParaRPr lang="en-US" altLang="ko-KR" sz="500" b="1" dirty="0" smtClean="0">
              <a:solidFill>
                <a:schemeClr val="accent1"/>
              </a:solidFill>
              <a:latin typeface="굴림" pitchFamily="50" charset="-127"/>
              <a:ea typeface="굴림" pitchFamily="50" charset="-127"/>
            </a:endParaRPr>
          </a:p>
          <a:p>
            <a:pPr>
              <a:defRPr/>
            </a:pPr>
            <a:r>
              <a:rPr lang="en-US" altLang="ko-KR" sz="2800" b="1" dirty="0" smtClean="0">
                <a:solidFill>
                  <a:schemeClr val="accent1"/>
                </a:solidFill>
                <a:latin typeface="굴림" pitchFamily="50" charset="-127"/>
                <a:ea typeface="굴림" pitchFamily="50" charset="-127"/>
              </a:rPr>
              <a:t>  </a:t>
            </a:r>
            <a:r>
              <a:rPr lang="en-US" altLang="ko-KR" sz="2800" b="1" dirty="0" smtClean="0">
                <a:latin typeface="굴림" pitchFamily="50" charset="-127"/>
                <a:ea typeface="굴림" pitchFamily="50" charset="-127"/>
              </a:rPr>
              <a:t>December 2008</a:t>
            </a:r>
          </a:p>
          <a:p>
            <a:pPr>
              <a:defRPr/>
            </a:pPr>
            <a:endParaRPr lang="en-US" altLang="ko-KR" sz="1500" b="1" dirty="0" smtClean="0">
              <a:solidFill>
                <a:schemeClr val="accent1"/>
              </a:solidFill>
              <a:latin typeface="굴림" pitchFamily="50" charset="-127"/>
              <a:ea typeface="굴림" pitchFamily="50" charset="-127"/>
            </a:endParaRPr>
          </a:p>
          <a:p>
            <a:pPr>
              <a:defRPr/>
            </a:pPr>
            <a:r>
              <a:rPr lang="en-US" altLang="ko-KR" dirty="0" smtClean="0">
                <a:solidFill>
                  <a:srgbClr val="FFC000"/>
                </a:solidFill>
                <a:latin typeface="굴림" pitchFamily="50" charset="-127"/>
                <a:ea typeface="굴림" pitchFamily="50" charset="-127"/>
              </a:rPr>
              <a:t>• As the crisis had folded out for a couple of months since mid-</a:t>
            </a:r>
          </a:p>
          <a:p>
            <a:pPr>
              <a:defRPr/>
            </a:pPr>
            <a:r>
              <a:rPr lang="en-US" altLang="ko-KR" dirty="0" smtClean="0">
                <a:solidFill>
                  <a:srgbClr val="FFC000"/>
                </a:solidFill>
                <a:latin typeface="굴림" pitchFamily="50" charset="-127"/>
                <a:ea typeface="굴림" pitchFamily="50" charset="-127"/>
              </a:rPr>
              <a:t>  September, FSC presented in a press release a timely and concise </a:t>
            </a:r>
          </a:p>
          <a:p>
            <a:pPr>
              <a:defRPr/>
            </a:pPr>
            <a:r>
              <a:rPr lang="en-US" altLang="ko-KR" dirty="0" smtClean="0">
                <a:solidFill>
                  <a:srgbClr val="FFC000"/>
                </a:solidFill>
                <a:latin typeface="굴림" pitchFamily="50" charset="-127"/>
                <a:ea typeface="굴림" pitchFamily="50" charset="-127"/>
              </a:rPr>
              <a:t>  analysis of the crisis, together with a clear context, in which a sense of </a:t>
            </a:r>
          </a:p>
          <a:p>
            <a:pPr>
              <a:defRPr/>
            </a:pPr>
            <a:r>
              <a:rPr lang="en-US" altLang="ko-KR" dirty="0" smtClean="0">
                <a:solidFill>
                  <a:srgbClr val="FFC000"/>
                </a:solidFill>
                <a:latin typeface="굴림" pitchFamily="50" charset="-127"/>
                <a:ea typeface="굴림" pitchFamily="50" charset="-127"/>
              </a:rPr>
              <a:t>  what we had gone through, where we were at the moment, and of what </a:t>
            </a:r>
          </a:p>
          <a:p>
            <a:pPr>
              <a:defRPr/>
            </a:pPr>
            <a:r>
              <a:rPr lang="en-US" altLang="ko-KR" dirty="0" smtClean="0">
                <a:solidFill>
                  <a:srgbClr val="FFC000"/>
                </a:solidFill>
                <a:latin typeface="굴림" pitchFamily="50" charset="-127"/>
                <a:ea typeface="굴림" pitchFamily="50" charset="-127"/>
              </a:rPr>
              <a:t>  was expected to come before us, was provided </a:t>
            </a:r>
            <a:r>
              <a:rPr lang="en-US" altLang="ko-KR" sz="1800" dirty="0" smtClean="0">
                <a:latin typeface="굴림" pitchFamily="50" charset="-127"/>
                <a:ea typeface="굴림" pitchFamily="50" charset="-127"/>
              </a:rPr>
              <a:t>(FSC 2008)</a:t>
            </a:r>
            <a:r>
              <a:rPr lang="en-US" altLang="ko-KR" dirty="0" smtClean="0">
                <a:solidFill>
                  <a:srgbClr val="FFC000"/>
                </a:solidFill>
                <a:latin typeface="굴림" pitchFamily="50" charset="-127"/>
                <a:ea typeface="굴림" pitchFamily="50" charset="-127"/>
              </a:rPr>
              <a:t>. </a:t>
            </a:r>
          </a:p>
          <a:p>
            <a:pPr>
              <a:defRPr/>
            </a:pPr>
            <a:endParaRPr lang="en-US" altLang="ko-KR" sz="500" dirty="0" smtClean="0">
              <a:solidFill>
                <a:srgbClr val="FFC000"/>
              </a:solidFill>
              <a:latin typeface="굴림" pitchFamily="50" charset="-127"/>
              <a:ea typeface="굴림" pitchFamily="50" charset="-127"/>
            </a:endParaRPr>
          </a:p>
          <a:p>
            <a:pPr>
              <a:defRPr/>
            </a:pPr>
            <a:r>
              <a:rPr lang="en-US" altLang="ko-KR" sz="1800" dirty="0" smtClean="0">
                <a:solidFill>
                  <a:srgbClr val="FFC000"/>
                </a:solidFill>
                <a:latin typeface="굴림" pitchFamily="50" charset="-127"/>
                <a:ea typeface="굴림" pitchFamily="50" charset="-127"/>
              </a:rPr>
              <a:t> </a:t>
            </a:r>
            <a:r>
              <a:rPr lang="en-US" altLang="ko-KR" sz="1800" dirty="0" smtClean="0">
                <a:latin typeface="굴림" pitchFamily="50" charset="-127"/>
                <a:ea typeface="굴림" pitchFamily="50" charset="-127"/>
              </a:rPr>
              <a:t>- Analytic review was given of how the crisis had evolved during the previous </a:t>
            </a:r>
          </a:p>
          <a:p>
            <a:pPr>
              <a:defRPr/>
            </a:pPr>
            <a:r>
              <a:rPr lang="en-US" altLang="ko-KR" sz="1800" dirty="0" smtClean="0">
                <a:latin typeface="굴림" pitchFamily="50" charset="-127"/>
                <a:ea typeface="굴림" pitchFamily="50" charset="-127"/>
              </a:rPr>
              <a:t>    couple of months and how the financial authorities had coped with it. </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Envisioning prospective developments of the crisis, FSC made it clear that it</a:t>
            </a:r>
          </a:p>
          <a:p>
            <a:pPr>
              <a:defRPr/>
            </a:pPr>
            <a:r>
              <a:rPr lang="en-US" altLang="ko-KR" sz="1800" dirty="0" smtClean="0">
                <a:latin typeface="굴림" pitchFamily="50" charset="-127"/>
                <a:ea typeface="굴림" pitchFamily="50" charset="-127"/>
              </a:rPr>
              <a:t>    was well-prepared to meet them as they would get materialized.</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In that context, FSC suggested a partial shift in its policy focus in the press </a:t>
            </a:r>
          </a:p>
          <a:p>
            <a:pPr>
              <a:defRPr/>
            </a:pPr>
            <a:r>
              <a:rPr lang="en-US" altLang="ko-KR" sz="1800" dirty="0" smtClean="0">
                <a:latin typeface="굴림" pitchFamily="50" charset="-127"/>
                <a:ea typeface="굴림" pitchFamily="50" charset="-127"/>
              </a:rPr>
              <a:t>    release such that for many months to come it would move closer to  mid- </a:t>
            </a:r>
          </a:p>
          <a:p>
            <a:pPr>
              <a:defRPr/>
            </a:pPr>
            <a:r>
              <a:rPr lang="en-US" altLang="ko-KR" sz="1800" dirty="0" smtClean="0">
                <a:latin typeface="굴림" pitchFamily="50" charset="-127"/>
                <a:ea typeface="굴림" pitchFamily="50" charset="-127"/>
              </a:rPr>
              <a:t>    and long-term measures including encouraging restructuring and </a:t>
            </a:r>
          </a:p>
          <a:p>
            <a:pPr>
              <a:defRPr/>
            </a:pPr>
            <a:r>
              <a:rPr lang="en-US" altLang="ko-KR" sz="1800" dirty="0" smtClean="0">
                <a:latin typeface="굴림" pitchFamily="50" charset="-127"/>
                <a:ea typeface="굴림" pitchFamily="50" charset="-127"/>
              </a:rPr>
              <a:t>    strengthening social safety net, etc. </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FSC emphasized yet that it would continue its all-out efforts to tackle short-</a:t>
            </a:r>
          </a:p>
          <a:p>
            <a:pPr>
              <a:defRPr/>
            </a:pPr>
            <a:r>
              <a:rPr lang="en-US" altLang="ko-KR" sz="1800" dirty="0" smtClean="0">
                <a:latin typeface="굴림" pitchFamily="50" charset="-127"/>
                <a:ea typeface="굴림" pitchFamily="50" charset="-127"/>
              </a:rPr>
              <a:t>    term liquidity problems. ⇒ Policy responses that were later announced in the </a:t>
            </a:r>
          </a:p>
          <a:p>
            <a:pPr>
              <a:defRPr/>
            </a:pPr>
            <a:r>
              <a:rPr lang="en-US" altLang="ko-KR" sz="1800" dirty="0" smtClean="0">
                <a:latin typeface="굴림" pitchFamily="50" charset="-127"/>
                <a:ea typeface="굴림" pitchFamily="50" charset="-127"/>
              </a:rPr>
              <a:t>    press release of February 26, 2009, was the action taken in that spirit(MOSF, </a:t>
            </a:r>
          </a:p>
          <a:p>
            <a:pPr>
              <a:defRPr/>
            </a:pPr>
            <a:r>
              <a:rPr lang="en-US" altLang="ko-KR" sz="1800" dirty="0" smtClean="0">
                <a:latin typeface="굴림" pitchFamily="50" charset="-127"/>
                <a:ea typeface="굴림" pitchFamily="50" charset="-127"/>
              </a:rPr>
              <a:t>    FSC, and BOK 2009).</a:t>
            </a:r>
          </a:p>
          <a:p>
            <a:pPr>
              <a:defRPr/>
            </a:pPr>
            <a:endParaRPr lang="en-US" altLang="ko-KR" sz="1000" dirty="0" smtClean="0">
              <a:solidFill>
                <a:srgbClr val="FFC000"/>
              </a:solidFill>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251520" y="476672"/>
            <a:ext cx="3024336"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바닥글 개체 틀 3"/>
          <p:cNvSpPr>
            <a:spLocks noGrp="1"/>
          </p:cNvSpPr>
          <p:nvPr>
            <p:ph type="ftr" sz="quarter" idx="11"/>
          </p:nvPr>
        </p:nvSpPr>
        <p:spPr>
          <a:xfrm>
            <a:off x="3124200" y="6357958"/>
            <a:ext cx="2895600" cy="347642"/>
          </a:xfrm>
        </p:spPr>
        <p:txBody>
          <a:bodyPr/>
          <a:lstStyle/>
          <a:p>
            <a:pPr>
              <a:defRPr/>
            </a:pPr>
            <a:r>
              <a:rPr lang="en-US" altLang="ko-KR" dirty="0" smtClean="0"/>
              <a:t>ⓒ 2012 Hong-Bum Kim; All Rights Reserved</a:t>
            </a:r>
            <a:endParaRPr lang="en-US" altLang="ko-KR" dirty="0"/>
          </a:p>
        </p:txBody>
      </p:sp>
      <p:sp>
        <p:nvSpPr>
          <p:cNvPr id="5" name="슬라이드 번호 개체 틀 4"/>
          <p:cNvSpPr>
            <a:spLocks noGrp="1"/>
          </p:cNvSpPr>
          <p:nvPr>
            <p:ph type="sldNum" sz="quarter" idx="12"/>
          </p:nvPr>
        </p:nvSpPr>
        <p:spPr>
          <a:xfrm>
            <a:off x="6553200" y="6357958"/>
            <a:ext cx="2133600" cy="342880"/>
          </a:xfrm>
        </p:spPr>
        <p:txBody>
          <a:bodyPr/>
          <a:lstStyle/>
          <a:p>
            <a:pPr>
              <a:defRPr/>
            </a:pPr>
            <a:fld id="{90BF1F9C-D59E-43B6-9240-97D3BAD8643A}" type="slidenum">
              <a:rPr lang="en-US" altLang="ko-KR" smtClean="0"/>
              <a:pPr>
                <a:defRPr/>
              </a:pPr>
              <a:t>3</a:t>
            </a:fld>
            <a:endParaRPr lang="en-US" altLang="ko-KR" dirty="0"/>
          </a:p>
        </p:txBody>
      </p:sp>
      <p:grpSp>
        <p:nvGrpSpPr>
          <p:cNvPr id="2" name="그룹 28"/>
          <p:cNvGrpSpPr/>
          <p:nvPr/>
        </p:nvGrpSpPr>
        <p:grpSpPr>
          <a:xfrm>
            <a:off x="899592" y="2348881"/>
            <a:ext cx="7319144" cy="3665561"/>
            <a:chOff x="891655" y="2920366"/>
            <a:chExt cx="7319144" cy="3665561"/>
          </a:xfrm>
        </p:grpSpPr>
        <p:sp>
          <p:nvSpPr>
            <p:cNvPr id="26" name="순서도: 수동 연산 25"/>
            <p:cNvSpPr/>
            <p:nvPr/>
          </p:nvSpPr>
          <p:spPr>
            <a:xfrm rot="5400000" flipV="1">
              <a:off x="2512120" y="5908412"/>
              <a:ext cx="500063" cy="428625"/>
            </a:xfrm>
            <a:prstGeom prst="flowChartManualOperation">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ko-KR" altLang="en-US"/>
            </a:p>
          </p:txBody>
        </p:sp>
        <p:sp>
          <p:nvSpPr>
            <p:cNvPr id="25" name="순서도: 수동 연산 24"/>
            <p:cNvSpPr/>
            <p:nvPr/>
          </p:nvSpPr>
          <p:spPr>
            <a:xfrm rot="5400000">
              <a:off x="5968504" y="5980420"/>
              <a:ext cx="500062" cy="428625"/>
            </a:xfrm>
            <a:prstGeom prst="flowChartManualOperation">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ko-KR" altLang="en-US"/>
            </a:p>
          </p:txBody>
        </p:sp>
        <p:sp>
          <p:nvSpPr>
            <p:cNvPr id="15" name="굽은 화살표 14"/>
            <p:cNvSpPr/>
            <p:nvPr/>
          </p:nvSpPr>
          <p:spPr>
            <a:xfrm rot="10800000" flipH="1">
              <a:off x="1395711" y="4936589"/>
              <a:ext cx="1143000" cy="1500188"/>
            </a:xfrm>
            <a:prstGeom prst="bentArrow">
              <a:avLst>
                <a:gd name="adj1" fmla="val 25000"/>
                <a:gd name="adj2" fmla="val 26940"/>
                <a:gd name="adj3" fmla="val 23707"/>
                <a:gd name="adj4" fmla="val 41164"/>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ko-KR" altLang="en-US" dirty="0">
                <a:solidFill>
                  <a:schemeClr val="tx1"/>
                </a:solidFill>
              </a:endParaRPr>
            </a:p>
          </p:txBody>
        </p:sp>
        <p:sp>
          <p:nvSpPr>
            <p:cNvPr id="16" name="굽은 화살표 15"/>
            <p:cNvSpPr/>
            <p:nvPr/>
          </p:nvSpPr>
          <p:spPr>
            <a:xfrm flipH="1" flipV="1">
              <a:off x="6436271" y="4792573"/>
              <a:ext cx="1071563" cy="1714500"/>
            </a:xfrm>
            <a:prstGeom prst="bentArrow">
              <a:avLst>
                <a:gd name="adj1" fmla="val 28216"/>
                <a:gd name="adj2" fmla="val 29037"/>
                <a:gd name="adj3" fmla="val 30289"/>
                <a:gd name="adj4" fmla="val 43750"/>
              </a:avLst>
            </a:prstGeom>
            <a:gradFill>
              <a:gsLst>
                <a:gs pos="0">
                  <a:schemeClr val="bg1"/>
                </a:gs>
                <a:gs pos="80000">
                  <a:schemeClr val="accent6">
                    <a:shade val="93000"/>
                    <a:satMod val="130000"/>
                  </a:schemeClr>
                </a:gs>
                <a:gs pos="100000">
                  <a:schemeClr val="accent6">
                    <a:shade val="94000"/>
                    <a:satMod val="135000"/>
                  </a:schemeClr>
                </a:gs>
              </a:gsLst>
            </a:gradFill>
          </p:spPr>
          <p:style>
            <a:lnRef idx="1">
              <a:schemeClr val="accent6"/>
            </a:lnRef>
            <a:fillRef idx="3">
              <a:schemeClr val="accent6"/>
            </a:fillRef>
            <a:effectRef idx="2">
              <a:schemeClr val="accent6"/>
            </a:effectRef>
            <a:fontRef idx="minor">
              <a:schemeClr val="lt1"/>
            </a:fontRef>
          </p:style>
          <p:txBody>
            <a:bodyPr anchor="ctr"/>
            <a:lstStyle/>
            <a:p>
              <a:pPr algn="ctr">
                <a:defRPr/>
              </a:pPr>
              <a:endParaRPr lang="ko-KR" altLang="en-US">
                <a:solidFill>
                  <a:schemeClr val="tx1"/>
                </a:solidFill>
              </a:endParaRPr>
            </a:p>
          </p:txBody>
        </p:sp>
        <p:grpSp>
          <p:nvGrpSpPr>
            <p:cNvPr id="3" name="그룹 12"/>
            <p:cNvGrpSpPr>
              <a:grpSpLocks/>
            </p:cNvGrpSpPr>
            <p:nvPr/>
          </p:nvGrpSpPr>
          <p:grpSpPr bwMode="auto">
            <a:xfrm>
              <a:off x="891655" y="2920366"/>
              <a:ext cx="3087687" cy="2147119"/>
              <a:chOff x="391419" y="2920377"/>
              <a:chExt cx="3087852" cy="2147291"/>
            </a:xfrm>
          </p:grpSpPr>
          <p:sp>
            <p:nvSpPr>
              <p:cNvPr id="10" name="모서리가 둥근 직사각형 9"/>
              <p:cNvSpPr/>
              <p:nvPr/>
            </p:nvSpPr>
            <p:spPr>
              <a:xfrm>
                <a:off x="391419" y="3424473"/>
                <a:ext cx="3087852" cy="1643195"/>
              </a:xfrm>
              <a:prstGeom prst="roundRect">
                <a:avLst>
                  <a:gd name="adj" fmla="val 8235"/>
                </a:avLst>
              </a:prstGeom>
            </p:spPr>
            <p:style>
              <a:lnRef idx="1">
                <a:schemeClr val="accent2"/>
              </a:lnRef>
              <a:fillRef idx="2">
                <a:schemeClr val="accent2"/>
              </a:fillRef>
              <a:effectRef idx="1">
                <a:schemeClr val="accent2"/>
              </a:effectRef>
              <a:fontRef idx="minor">
                <a:schemeClr val="dk1"/>
              </a:fontRef>
            </p:style>
            <p:txBody>
              <a:bodyPr anchor="b"/>
              <a:lstStyle/>
              <a:p>
                <a:pPr marL="360363">
                  <a:lnSpc>
                    <a:spcPct val="150000"/>
                  </a:lnSpc>
                  <a:buClr>
                    <a:srgbClr val="FF0000"/>
                  </a:buClr>
                  <a:buFont typeface="Wingdings" pitchFamily="2" charset="2"/>
                  <a:buChar char="l"/>
                  <a:tabLst>
                    <a:tab pos="360363" algn="l"/>
                  </a:tabLst>
                  <a:defRPr/>
                </a:pPr>
                <a:r>
                  <a:rPr lang="en-US" altLang="ko-KR" dirty="0"/>
                  <a:t>  Institutions</a:t>
                </a:r>
              </a:p>
              <a:p>
                <a:pPr marL="360363">
                  <a:lnSpc>
                    <a:spcPct val="150000"/>
                  </a:lnSpc>
                  <a:buClr>
                    <a:srgbClr val="FF9900"/>
                  </a:buClr>
                  <a:buFont typeface="Wingdings" pitchFamily="2" charset="2"/>
                  <a:buChar char="l"/>
                  <a:tabLst>
                    <a:tab pos="360363" algn="l"/>
                  </a:tabLst>
                  <a:defRPr/>
                </a:pPr>
                <a:r>
                  <a:rPr lang="en-US" altLang="ko-KR" dirty="0"/>
                  <a:t>  Markets </a:t>
                </a:r>
              </a:p>
              <a:p>
                <a:pPr marL="360363">
                  <a:lnSpc>
                    <a:spcPct val="150000"/>
                  </a:lnSpc>
                  <a:buClr>
                    <a:srgbClr val="FFFF00"/>
                  </a:buClr>
                  <a:buFont typeface="Wingdings" pitchFamily="2" charset="2"/>
                  <a:buChar char="l"/>
                  <a:tabLst>
                    <a:tab pos="360363" algn="l"/>
                  </a:tabLst>
                  <a:defRPr/>
                </a:pPr>
                <a:r>
                  <a:rPr lang="en-US" altLang="ko-KR" dirty="0"/>
                  <a:t>  Infrastructures</a:t>
                </a:r>
              </a:p>
            </p:txBody>
          </p:sp>
          <p:sp>
            <p:nvSpPr>
              <p:cNvPr id="8" name="직사각형 7"/>
              <p:cNvSpPr/>
              <p:nvPr/>
            </p:nvSpPr>
            <p:spPr>
              <a:xfrm>
                <a:off x="463431" y="2920377"/>
                <a:ext cx="2928958" cy="500066"/>
              </a:xfrm>
              <a:prstGeom prst="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en-US" altLang="ko-KR" dirty="0"/>
                  <a:t>Microeconomic Facets</a:t>
                </a:r>
              </a:p>
            </p:txBody>
          </p:sp>
        </p:grpSp>
        <p:grpSp>
          <p:nvGrpSpPr>
            <p:cNvPr id="6" name="그룹 13"/>
            <p:cNvGrpSpPr>
              <a:grpSpLocks/>
            </p:cNvGrpSpPr>
            <p:nvPr/>
          </p:nvGrpSpPr>
          <p:grpSpPr bwMode="auto">
            <a:xfrm>
              <a:off x="4996111" y="2920366"/>
              <a:ext cx="3214688" cy="2147119"/>
              <a:chOff x="5595328" y="2920377"/>
              <a:chExt cx="3214710" cy="2147291"/>
            </a:xfrm>
          </p:grpSpPr>
          <p:sp>
            <p:nvSpPr>
              <p:cNvPr id="11" name="모서리가 둥근 직사각형 10"/>
              <p:cNvSpPr/>
              <p:nvPr/>
            </p:nvSpPr>
            <p:spPr>
              <a:xfrm>
                <a:off x="5595328" y="3424473"/>
                <a:ext cx="3214710" cy="1643195"/>
              </a:xfrm>
              <a:prstGeom prst="roundRect">
                <a:avLst>
                  <a:gd name="adj" fmla="val 8235"/>
                </a:avLst>
              </a:prstGeom>
            </p:spPr>
            <p:style>
              <a:lnRef idx="1">
                <a:schemeClr val="accent6"/>
              </a:lnRef>
              <a:fillRef idx="2">
                <a:schemeClr val="accent6"/>
              </a:fillRef>
              <a:effectRef idx="1">
                <a:schemeClr val="accent6"/>
              </a:effectRef>
              <a:fontRef idx="minor">
                <a:schemeClr val="dk1"/>
              </a:fontRef>
            </p:style>
            <p:txBody>
              <a:bodyPr anchor="b"/>
              <a:lstStyle/>
              <a:p>
                <a:pPr>
                  <a:lnSpc>
                    <a:spcPct val="110000"/>
                  </a:lnSpc>
                  <a:buClr>
                    <a:srgbClr val="00B050"/>
                  </a:buClr>
                  <a:buFont typeface="Wingdings" pitchFamily="2" charset="2"/>
                  <a:buChar char="l"/>
                  <a:defRPr/>
                </a:pPr>
                <a:r>
                  <a:rPr lang="en-US" altLang="ko-KR" dirty="0"/>
                  <a:t>  Interest  Rates</a:t>
                </a:r>
              </a:p>
              <a:p>
                <a:pPr>
                  <a:lnSpc>
                    <a:spcPct val="110000"/>
                  </a:lnSpc>
                  <a:buClr>
                    <a:schemeClr val="bg1"/>
                  </a:buClr>
                  <a:buFont typeface="Wingdings" pitchFamily="2" charset="2"/>
                  <a:buChar char="l"/>
                  <a:defRPr/>
                </a:pPr>
                <a:r>
                  <a:rPr lang="en-US" altLang="ko-KR" dirty="0"/>
                  <a:t>  Asset Prices</a:t>
                </a:r>
              </a:p>
              <a:p>
                <a:pPr>
                  <a:lnSpc>
                    <a:spcPct val="110000"/>
                  </a:lnSpc>
                  <a:buClr>
                    <a:srgbClr val="002060"/>
                  </a:buClr>
                  <a:buFont typeface="Wingdings" pitchFamily="2" charset="2"/>
                  <a:buChar char="l"/>
                  <a:defRPr/>
                </a:pPr>
                <a:r>
                  <a:rPr lang="en-US" altLang="ko-KR" dirty="0"/>
                  <a:t>  </a:t>
                </a:r>
                <a:r>
                  <a:rPr lang="en-US" altLang="ko-KR" dirty="0" smtClean="0"/>
                  <a:t>Credit Aggregates</a:t>
                </a:r>
                <a:endParaRPr lang="en-US" altLang="ko-KR" dirty="0"/>
              </a:p>
              <a:p>
                <a:pPr>
                  <a:lnSpc>
                    <a:spcPct val="110000"/>
                  </a:lnSpc>
                  <a:buClr>
                    <a:srgbClr val="7030A0"/>
                  </a:buClr>
                  <a:buFont typeface="Wingdings" pitchFamily="2" charset="2"/>
                  <a:buChar char="l"/>
                  <a:defRPr/>
                </a:pPr>
                <a:r>
                  <a:rPr lang="en-US" altLang="ko-KR" dirty="0"/>
                  <a:t>  Monetary Aggregates</a:t>
                </a:r>
                <a:endParaRPr lang="ko-KR" altLang="en-US" dirty="0"/>
              </a:p>
            </p:txBody>
          </p:sp>
          <p:sp>
            <p:nvSpPr>
              <p:cNvPr id="12" name="직사각형 11"/>
              <p:cNvSpPr/>
              <p:nvPr/>
            </p:nvSpPr>
            <p:spPr>
              <a:xfrm>
                <a:off x="5739345" y="2920377"/>
                <a:ext cx="2984378" cy="500066"/>
              </a:xfrm>
              <a:prstGeom prst="rect">
                <a:avLst/>
              </a:prstGeom>
              <a:gradFill>
                <a:gsLst>
                  <a:gs pos="0">
                    <a:schemeClr val="bg1"/>
                  </a:gs>
                  <a:gs pos="80000">
                    <a:schemeClr val="accent3">
                      <a:shade val="93000"/>
                      <a:satMod val="130000"/>
                    </a:schemeClr>
                  </a:gs>
                  <a:gs pos="100000">
                    <a:schemeClr val="accent3">
                      <a:shade val="94000"/>
                      <a:satMod val="135000"/>
                    </a:schemeClr>
                  </a:gs>
                </a:gsLst>
              </a:gradFill>
            </p:spPr>
            <p:style>
              <a:lnRef idx="0">
                <a:schemeClr val="accent3"/>
              </a:lnRef>
              <a:fillRef idx="3">
                <a:schemeClr val="accent3"/>
              </a:fillRef>
              <a:effectRef idx="3">
                <a:schemeClr val="accent3"/>
              </a:effectRef>
              <a:fontRef idx="minor">
                <a:schemeClr val="lt1"/>
              </a:fontRef>
            </p:style>
            <p:txBody>
              <a:bodyPr anchor="ctr"/>
              <a:lstStyle/>
              <a:p>
                <a:pPr algn="ctr">
                  <a:defRPr/>
                </a:pPr>
                <a:r>
                  <a:rPr lang="en-US" altLang="ko-KR" dirty="0"/>
                  <a:t>Macroeconomic Facets</a:t>
                </a:r>
              </a:p>
            </p:txBody>
          </p:sp>
        </p:grpSp>
        <p:sp>
          <p:nvSpPr>
            <p:cNvPr id="17" name="직사각형 16"/>
            <p:cNvSpPr/>
            <p:nvPr/>
          </p:nvSpPr>
          <p:spPr>
            <a:xfrm>
              <a:off x="2979887" y="5728677"/>
              <a:ext cx="3071813" cy="857250"/>
            </a:xfrm>
            <a:prstGeom prst="rect">
              <a:avLst/>
            </a:prstGeom>
          </p:spPr>
          <p:style>
            <a:lnRef idx="2">
              <a:schemeClr val="accent1"/>
            </a:lnRef>
            <a:fillRef idx="1">
              <a:schemeClr val="lt1"/>
            </a:fillRef>
            <a:effectRef idx="0">
              <a:schemeClr val="accent1"/>
            </a:effectRef>
            <a:fontRef idx="minor">
              <a:schemeClr val="dk1"/>
            </a:fontRef>
          </p:style>
          <p:txBody>
            <a:bodyPr anchor="ctr"/>
            <a:lstStyle/>
            <a:p>
              <a:pPr algn="ctr">
                <a:lnSpc>
                  <a:spcPct val="120000"/>
                </a:lnSpc>
                <a:defRPr/>
              </a:pPr>
              <a:r>
                <a:rPr lang="en-US" altLang="ko-KR" b="1" dirty="0" smtClean="0"/>
                <a:t>Financial Stability</a:t>
              </a:r>
              <a:endParaRPr lang="en-US" altLang="ko-KR" b="1" dirty="0"/>
            </a:p>
          </p:txBody>
        </p:sp>
        <p:sp>
          <p:nvSpPr>
            <p:cNvPr id="18" name="타원 17"/>
            <p:cNvSpPr/>
            <p:nvPr/>
          </p:nvSpPr>
          <p:spPr>
            <a:xfrm>
              <a:off x="3214688" y="5857875"/>
              <a:ext cx="142875" cy="1428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19" name="타원 18"/>
            <p:cNvSpPr/>
            <p:nvPr/>
          </p:nvSpPr>
          <p:spPr>
            <a:xfrm>
              <a:off x="2691855" y="6016709"/>
              <a:ext cx="142875" cy="1428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dirty="0">
                <a:solidFill>
                  <a:srgbClr val="FFC000"/>
                </a:solidFill>
              </a:endParaRPr>
            </a:p>
          </p:txBody>
        </p:sp>
        <p:sp>
          <p:nvSpPr>
            <p:cNvPr id="20" name="타원 19"/>
            <p:cNvSpPr/>
            <p:nvPr/>
          </p:nvSpPr>
          <p:spPr>
            <a:xfrm>
              <a:off x="1467719" y="5656669"/>
              <a:ext cx="142875" cy="142875"/>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21" name="타원 20"/>
            <p:cNvSpPr/>
            <p:nvPr/>
          </p:nvSpPr>
          <p:spPr>
            <a:xfrm>
              <a:off x="5572125" y="5929313"/>
              <a:ext cx="142875" cy="14287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22" name="타원 21"/>
            <p:cNvSpPr/>
            <p:nvPr/>
          </p:nvSpPr>
          <p:spPr>
            <a:xfrm>
              <a:off x="6004223" y="6088717"/>
              <a:ext cx="142875" cy="1428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23" name="타원 22"/>
            <p:cNvSpPr/>
            <p:nvPr/>
          </p:nvSpPr>
          <p:spPr>
            <a:xfrm>
              <a:off x="7300367" y="5872693"/>
              <a:ext cx="142875" cy="1428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24" name="타원 23"/>
            <p:cNvSpPr/>
            <p:nvPr/>
          </p:nvSpPr>
          <p:spPr>
            <a:xfrm>
              <a:off x="7643813" y="4929188"/>
              <a:ext cx="142875" cy="1428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grpSp>
      <p:sp>
        <p:nvSpPr>
          <p:cNvPr id="27" name="직사각형 26"/>
          <p:cNvSpPr/>
          <p:nvPr/>
        </p:nvSpPr>
        <p:spPr>
          <a:xfrm>
            <a:off x="323528" y="836712"/>
            <a:ext cx="5616624" cy="504056"/>
          </a:xfrm>
          <a:prstGeom prst="rect">
            <a:avLst/>
          </a:prstGeom>
          <a:noFill/>
          <a:ln>
            <a:solidFill>
              <a:schemeClr val="accent2"/>
            </a:solidFill>
          </a:ln>
        </p:spPr>
        <p:style>
          <a:lnRef idx="1">
            <a:schemeClr val="accent3"/>
          </a:lnRef>
          <a:fillRef idx="3">
            <a:schemeClr val="accent3"/>
          </a:fillRef>
          <a:effectRef idx="2">
            <a:schemeClr val="accent3"/>
          </a:effectRef>
          <a:fontRef idx="minor">
            <a:schemeClr val="lt1"/>
          </a:fontRef>
        </p:style>
        <p:txBody>
          <a:bodyPr rtlCol="0" anchor="ctr"/>
          <a:lstStyle/>
          <a:p>
            <a:pPr algn="just"/>
            <a:r>
              <a:rPr lang="en-US" altLang="ko-KR" sz="2400" b="1" dirty="0" smtClean="0">
                <a:latin typeface="굴림" pitchFamily="50" charset="-127"/>
                <a:ea typeface="굴림" pitchFamily="50" charset="-127"/>
              </a:rPr>
              <a:t> </a:t>
            </a:r>
            <a:r>
              <a:rPr lang="en-US" altLang="ko-KR" sz="2400" b="1" dirty="0" err="1" smtClean="0">
                <a:latin typeface="굴림" pitchFamily="50" charset="-127"/>
                <a:ea typeface="굴림" pitchFamily="50" charset="-127"/>
              </a:rPr>
              <a:t>Multifacetedness</a:t>
            </a:r>
            <a:r>
              <a:rPr lang="en-US" altLang="ko-KR" sz="2400" b="1" dirty="0" smtClean="0">
                <a:latin typeface="굴림" pitchFamily="50" charset="-127"/>
                <a:ea typeface="굴림" pitchFamily="50" charset="-127"/>
              </a:rPr>
              <a:t> of Financial Stability</a:t>
            </a:r>
            <a:endParaRPr lang="en-US" altLang="ko-KR" sz="2400" b="1" dirty="0">
              <a:latin typeface="굴림" pitchFamily="50" charset="-127"/>
              <a:ea typeface="굴림" pitchFamily="50" charset="-127"/>
            </a:endParaRPr>
          </a:p>
        </p:txBody>
      </p:sp>
      <p:sp>
        <p:nvSpPr>
          <p:cNvPr id="28" name="TextBox 27"/>
          <p:cNvSpPr txBox="1"/>
          <p:nvPr/>
        </p:nvSpPr>
        <p:spPr>
          <a:xfrm>
            <a:off x="251520" y="188640"/>
            <a:ext cx="8496944" cy="523220"/>
          </a:xfrm>
          <a:prstGeom prst="rect">
            <a:avLst/>
          </a:prstGeom>
          <a:noFill/>
        </p:spPr>
        <p:txBody>
          <a:bodyPr wrap="square" rtlCol="0">
            <a:spAutoFit/>
          </a:bodyPr>
          <a:lstStyle/>
          <a:p>
            <a:pPr algn="just"/>
            <a:r>
              <a:rPr lang="en-US" altLang="ko-KR" sz="2800" b="1" dirty="0" smtClean="0">
                <a:ln w="11430"/>
                <a:solidFill>
                  <a:schemeClr val="accent2"/>
                </a:solidFill>
                <a:effectLst>
                  <a:outerShdw blurRad="50800" dist="38100" dir="2700000" algn="tl" rotWithShape="0">
                    <a:prstClr val="black">
                      <a:alpha val="40000"/>
                    </a:prstClr>
                  </a:outerShdw>
                </a:effectLst>
                <a:latin typeface="굴림" pitchFamily="50" charset="-127"/>
                <a:ea typeface="굴림" pitchFamily="50" charset="-127"/>
              </a:rPr>
              <a:t>(Why Cooperation and Coordination Matter)</a:t>
            </a:r>
            <a:endParaRPr lang="ko-KR" altLang="en-US" sz="2800" dirty="0">
              <a:solidFill>
                <a:schemeClr val="accent2"/>
              </a:solidFill>
              <a:effectLst>
                <a:outerShdw blurRad="50800" dist="38100" dir="2700000" algn="tl" rotWithShape="0">
                  <a:prstClr val="black">
                    <a:alpha val="40000"/>
                  </a:prstClr>
                </a:outerShdw>
              </a:effectLst>
              <a:latin typeface="HY태백B" pitchFamily="18" charset="-127"/>
              <a:ea typeface="HY태백B" pitchFamily="18" charset="-127"/>
            </a:endParaRPr>
          </a:p>
        </p:txBody>
      </p:sp>
      <p:sp>
        <p:nvSpPr>
          <p:cNvPr id="32" name="TextBox 31"/>
          <p:cNvSpPr txBox="1"/>
          <p:nvPr/>
        </p:nvSpPr>
        <p:spPr>
          <a:xfrm>
            <a:off x="323528" y="1484784"/>
            <a:ext cx="8568952" cy="707886"/>
          </a:xfrm>
          <a:prstGeom prst="rect">
            <a:avLst/>
          </a:prstGeom>
          <a:noFill/>
        </p:spPr>
        <p:txBody>
          <a:bodyPr wrap="square" rtlCol="0">
            <a:spAutoFit/>
          </a:bodyPr>
          <a:lstStyle/>
          <a:p>
            <a:r>
              <a:rPr lang="en-US" altLang="ko-KR" b="1" dirty="0" smtClean="0">
                <a:solidFill>
                  <a:srgbClr val="FFC000"/>
                </a:solidFill>
                <a:latin typeface="굴림"/>
                <a:ea typeface="굴림"/>
              </a:rPr>
              <a:t>• Microeconomic and macroeconomic facets interact to produce </a:t>
            </a:r>
          </a:p>
          <a:p>
            <a:r>
              <a:rPr lang="en-US" altLang="ko-KR" b="1" dirty="0" smtClean="0">
                <a:solidFill>
                  <a:srgbClr val="FFC000"/>
                </a:solidFill>
                <a:latin typeface="굴림"/>
                <a:ea typeface="굴림"/>
              </a:rPr>
              <a:t>  financial stability </a:t>
            </a:r>
            <a:r>
              <a:rPr lang="en-US" altLang="ko-KR" sz="1800" dirty="0" smtClean="0">
                <a:latin typeface="굴림"/>
                <a:ea typeface="굴림"/>
              </a:rPr>
              <a:t>(</a:t>
            </a:r>
            <a:r>
              <a:rPr lang="en-US" altLang="ko-KR" sz="1800" dirty="0" err="1" smtClean="0">
                <a:latin typeface="굴림"/>
                <a:ea typeface="굴림"/>
              </a:rPr>
              <a:t>Borio</a:t>
            </a:r>
            <a:r>
              <a:rPr lang="en-US" altLang="ko-KR" sz="1800" dirty="0" smtClean="0">
                <a:latin typeface="굴림"/>
                <a:ea typeface="굴림"/>
              </a:rPr>
              <a:t>, </a:t>
            </a:r>
            <a:r>
              <a:rPr lang="en-US" altLang="ko-KR" sz="1800" i="1" dirty="0" smtClean="0">
                <a:latin typeface="굴림"/>
                <a:ea typeface="굴림"/>
              </a:rPr>
              <a:t>et al</a:t>
            </a:r>
            <a:r>
              <a:rPr lang="en-US" altLang="ko-KR" sz="1800" dirty="0" smtClean="0">
                <a:latin typeface="굴림"/>
                <a:ea typeface="굴림"/>
              </a:rPr>
              <a:t>. 1999; Healey 2001)</a:t>
            </a:r>
            <a:r>
              <a:rPr lang="en-US" altLang="ko-KR" sz="1800" dirty="0" smtClean="0">
                <a:solidFill>
                  <a:srgbClr val="FFC000"/>
                </a:solidFill>
                <a:latin typeface="굴림"/>
                <a:ea typeface="굴림"/>
              </a:rPr>
              <a:t>.</a:t>
            </a:r>
            <a:endParaRPr lang="ko-KR" altLang="en-US" sz="1800" dirty="0">
              <a:solidFill>
                <a:srgbClr val="FFC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30</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endParaRPr lang="en-US" altLang="ko-KR" sz="500" b="1" dirty="0" smtClean="0">
              <a:solidFill>
                <a:schemeClr val="accent1"/>
              </a:solidFill>
              <a:latin typeface="굴림" pitchFamily="50" charset="-127"/>
              <a:ea typeface="굴림" pitchFamily="50" charset="-127"/>
            </a:endParaRPr>
          </a:p>
          <a:p>
            <a:pPr>
              <a:defRPr/>
            </a:pPr>
            <a:endParaRPr lang="en-US" altLang="ko-KR" sz="500" b="1" dirty="0" smtClean="0">
              <a:solidFill>
                <a:schemeClr val="accent1"/>
              </a:solidFill>
              <a:latin typeface="굴림" pitchFamily="50" charset="-127"/>
              <a:ea typeface="굴림" pitchFamily="50" charset="-127"/>
            </a:endParaRPr>
          </a:p>
          <a:p>
            <a:pPr>
              <a:defRPr/>
            </a:pPr>
            <a:r>
              <a:rPr lang="en-US" altLang="ko-KR" sz="2800" b="1" dirty="0" smtClean="0">
                <a:solidFill>
                  <a:schemeClr val="accent1"/>
                </a:solidFill>
                <a:latin typeface="굴림" pitchFamily="50" charset="-127"/>
                <a:ea typeface="굴림" pitchFamily="50" charset="-127"/>
              </a:rPr>
              <a:t> </a:t>
            </a:r>
            <a:r>
              <a:rPr lang="en-US" altLang="ko-KR" sz="2800" b="1" dirty="0" smtClean="0">
                <a:latin typeface="굴림" pitchFamily="50" charset="-127"/>
                <a:ea typeface="굴림" pitchFamily="50" charset="-127"/>
              </a:rPr>
              <a:t>January – March 2009  </a:t>
            </a:r>
            <a:r>
              <a:rPr lang="en-US" altLang="ko-KR" sz="1800" dirty="0" smtClean="0">
                <a:latin typeface="굴림" pitchFamily="50" charset="-127"/>
                <a:ea typeface="굴림" pitchFamily="50" charset="-127"/>
              </a:rPr>
              <a:t>(FSC 2012)</a:t>
            </a:r>
          </a:p>
          <a:p>
            <a:pPr>
              <a:defRPr/>
            </a:pPr>
            <a:endParaRPr lang="en-US" altLang="ko-KR" sz="1000" b="1" dirty="0" smtClean="0">
              <a:solidFill>
                <a:srgbClr val="FFC000"/>
              </a:solidFill>
              <a:latin typeface="굴림" pitchFamily="50" charset="-127"/>
              <a:ea typeface="굴림" pitchFamily="50" charset="-127"/>
            </a:endParaRPr>
          </a:p>
          <a:p>
            <a:pPr>
              <a:defRPr/>
            </a:pPr>
            <a:endParaRPr lang="en-US" altLang="ko-KR" sz="500" b="1" dirty="0" smtClean="0">
              <a:solidFill>
                <a:srgbClr val="FFC000"/>
              </a:solidFill>
              <a:latin typeface="굴림" pitchFamily="50" charset="-127"/>
              <a:ea typeface="굴림" pitchFamily="50" charset="-127"/>
            </a:endParaRPr>
          </a:p>
          <a:p>
            <a:pPr>
              <a:defRPr/>
            </a:pPr>
            <a:r>
              <a:rPr lang="en-US" altLang="ko-KR" b="1" dirty="0" smtClean="0">
                <a:solidFill>
                  <a:srgbClr val="FFC000"/>
                </a:solidFill>
                <a:latin typeface="굴림" pitchFamily="50" charset="-127"/>
                <a:ea typeface="굴림" pitchFamily="50" charset="-127"/>
              </a:rPr>
              <a:t>• Bank Recapitalization Fund </a:t>
            </a:r>
            <a:r>
              <a:rPr lang="en-US" altLang="ko-KR" dirty="0" smtClean="0">
                <a:solidFill>
                  <a:srgbClr val="FFC000"/>
                </a:solidFill>
                <a:latin typeface="굴림" pitchFamily="50" charset="-127"/>
                <a:ea typeface="굴림" pitchFamily="50" charset="-127"/>
              </a:rPr>
              <a:t>(KRW 20 trillion)</a:t>
            </a:r>
          </a:p>
          <a:p>
            <a:pPr>
              <a:defRPr/>
            </a:pPr>
            <a:r>
              <a:rPr lang="en-US" altLang="ko-KR" b="1" dirty="0" smtClean="0">
                <a:solidFill>
                  <a:srgbClr val="FFC000"/>
                </a:solidFill>
                <a:latin typeface="굴림" pitchFamily="50" charset="-127"/>
                <a:ea typeface="굴림" pitchFamily="50" charset="-127"/>
              </a:rPr>
              <a:t> </a:t>
            </a:r>
            <a:r>
              <a:rPr lang="en-US" altLang="ko-KR" dirty="0" smtClean="0">
                <a:latin typeface="굴림" pitchFamily="50" charset="-127"/>
                <a:ea typeface="굴림" pitchFamily="50" charset="-127"/>
              </a:rPr>
              <a:t>- set up in Feb. 2009 to inject capital into banks to help them with </a:t>
            </a:r>
          </a:p>
          <a:p>
            <a:pPr>
              <a:defRPr/>
            </a:pPr>
            <a:r>
              <a:rPr lang="en-US" altLang="ko-KR" dirty="0" smtClean="0">
                <a:latin typeface="굴림" pitchFamily="50" charset="-127"/>
                <a:ea typeface="굴림" pitchFamily="50" charset="-127"/>
              </a:rPr>
              <a:t>    upholding the real sector through restructuring process </a:t>
            </a:r>
          </a:p>
          <a:p>
            <a:pPr>
              <a:defRPr/>
            </a:pPr>
            <a:endParaRPr lang="en-US" altLang="ko-KR" sz="300" dirty="0" smtClean="0">
              <a:latin typeface="굴림" pitchFamily="50" charset="-127"/>
              <a:ea typeface="굴림" pitchFamily="50" charset="-127"/>
            </a:endParaRPr>
          </a:p>
          <a:p>
            <a:pPr>
              <a:defRPr/>
            </a:pPr>
            <a:r>
              <a:rPr lang="en-US" altLang="ko-KR" b="1" dirty="0" smtClean="0">
                <a:solidFill>
                  <a:srgbClr val="FFC000"/>
                </a:solidFill>
                <a:latin typeface="굴림" pitchFamily="50" charset="-127"/>
                <a:ea typeface="굴림" pitchFamily="50" charset="-127"/>
              </a:rPr>
              <a:t>• Financial Stabilization Fund </a:t>
            </a:r>
          </a:p>
          <a:p>
            <a:pPr>
              <a:defRPr/>
            </a:pPr>
            <a:r>
              <a:rPr lang="en-US" altLang="ko-KR" dirty="0" smtClean="0">
                <a:latin typeface="굴림" pitchFamily="50" charset="-127"/>
                <a:ea typeface="굴림" pitchFamily="50" charset="-127"/>
              </a:rPr>
              <a:t> - created within KPBC(Korea  Policy Banking Corporation) in Mar. 2009   </a:t>
            </a:r>
          </a:p>
          <a:p>
            <a:pPr>
              <a:defRPr/>
            </a:pPr>
            <a:r>
              <a:rPr lang="en-US" altLang="ko-KR" dirty="0" smtClean="0">
                <a:latin typeface="굴림" pitchFamily="50" charset="-127"/>
                <a:ea typeface="굴림" pitchFamily="50" charset="-127"/>
              </a:rPr>
              <a:t>    to enable financial institutions including non-banks to recapitalize   </a:t>
            </a:r>
          </a:p>
          <a:p>
            <a:pPr>
              <a:defRPr/>
            </a:pPr>
            <a:r>
              <a:rPr lang="en-US" altLang="ko-KR" dirty="0" smtClean="0">
                <a:latin typeface="굴림" pitchFamily="50" charset="-127"/>
                <a:ea typeface="굴림" pitchFamily="50" charset="-127"/>
              </a:rPr>
              <a:t>    preemptively</a:t>
            </a:r>
          </a:p>
          <a:p>
            <a:pPr>
              <a:defRPr/>
            </a:pPr>
            <a:endParaRPr lang="en-US" altLang="ko-KR" sz="300" dirty="0" smtClean="0">
              <a:latin typeface="굴림" pitchFamily="50" charset="-127"/>
              <a:ea typeface="굴림" pitchFamily="50" charset="-127"/>
            </a:endParaRPr>
          </a:p>
          <a:p>
            <a:pPr>
              <a:defRPr/>
            </a:pPr>
            <a:r>
              <a:rPr lang="en-US" altLang="ko-KR" b="1" dirty="0" smtClean="0">
                <a:solidFill>
                  <a:srgbClr val="FFC000"/>
                </a:solidFill>
                <a:latin typeface="굴림" pitchFamily="50" charset="-127"/>
                <a:ea typeface="굴림" pitchFamily="50" charset="-127"/>
              </a:rPr>
              <a:t>• Corporate Restructuring Fund </a:t>
            </a:r>
            <a:r>
              <a:rPr lang="en-US" altLang="ko-KR" dirty="0" smtClean="0">
                <a:solidFill>
                  <a:srgbClr val="FFC000"/>
                </a:solidFill>
                <a:latin typeface="굴림" pitchFamily="50" charset="-127"/>
                <a:ea typeface="굴림" pitchFamily="50" charset="-127"/>
              </a:rPr>
              <a:t>(KRW  40 trillion)</a:t>
            </a:r>
            <a:endParaRPr lang="en-US" altLang="ko-KR"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 set up within KAMCO to resolve non-performing assets held by banks </a:t>
            </a:r>
          </a:p>
          <a:p>
            <a:pPr>
              <a:defRPr/>
            </a:pPr>
            <a:endParaRPr lang="en-US" altLang="ko-KR" sz="300" dirty="0" smtClean="0">
              <a:latin typeface="굴림" pitchFamily="50" charset="-127"/>
              <a:ea typeface="굴림" pitchFamily="50" charset="-127"/>
            </a:endParaRPr>
          </a:p>
          <a:p>
            <a:pPr>
              <a:defRPr/>
            </a:pPr>
            <a:r>
              <a:rPr lang="en-US" altLang="ko-KR" b="1" dirty="0" smtClean="0">
                <a:solidFill>
                  <a:srgbClr val="FFC000"/>
                </a:solidFill>
                <a:latin typeface="굴림" pitchFamily="50" charset="-127"/>
                <a:ea typeface="굴림" pitchFamily="50" charset="-127"/>
              </a:rPr>
              <a:t>• Support for Corporate Restructuring</a:t>
            </a:r>
            <a:r>
              <a:rPr lang="en-US" altLang="ko-KR" b="1" dirty="0" smtClean="0">
                <a:latin typeface="굴림" pitchFamily="50" charset="-127"/>
                <a:ea typeface="굴림" pitchFamily="50" charset="-127"/>
              </a:rPr>
              <a:t> </a:t>
            </a:r>
            <a:endParaRPr lang="en-US" altLang="ko-KR" b="1" dirty="0" smtClean="0">
              <a:solidFill>
                <a:srgbClr val="FFFFFF"/>
              </a:solidFill>
              <a:latin typeface="굴림" pitchFamily="50" charset="-127"/>
              <a:ea typeface="굴림" pitchFamily="50" charset="-127"/>
            </a:endParaRPr>
          </a:p>
          <a:p>
            <a:pPr>
              <a:defRPr/>
            </a:pPr>
            <a:r>
              <a:rPr lang="en-US" altLang="ko-KR" dirty="0" smtClean="0">
                <a:latin typeface="굴림" pitchFamily="50" charset="-127"/>
                <a:ea typeface="굴림" pitchFamily="50" charset="-127"/>
              </a:rPr>
              <a:t> - Corporate Credit Support Task Force set up by</a:t>
            </a:r>
            <a:r>
              <a:rPr lang="ko-KR" altLang="en-US" dirty="0" smtClean="0">
                <a:latin typeface="굴림" pitchFamily="50" charset="-127"/>
                <a:ea typeface="굴림" pitchFamily="50" charset="-127"/>
              </a:rPr>
              <a:t> </a:t>
            </a:r>
            <a:r>
              <a:rPr lang="en-US" altLang="ko-KR" dirty="0" smtClean="0">
                <a:latin typeface="굴림" pitchFamily="50" charset="-127"/>
                <a:ea typeface="굴림" pitchFamily="50" charset="-127"/>
              </a:rPr>
              <a:t>FSC/FSS in Nov. 2008</a:t>
            </a:r>
          </a:p>
          <a:p>
            <a:pPr>
              <a:defRPr/>
            </a:pPr>
            <a:endParaRPr lang="en-US" altLang="ko-KR" sz="300" dirty="0" smtClean="0">
              <a:latin typeface="굴림" pitchFamily="50" charset="-127"/>
              <a:ea typeface="굴림" pitchFamily="50" charset="-127"/>
            </a:endParaRPr>
          </a:p>
          <a:p>
            <a:pPr>
              <a:defRPr/>
            </a:pPr>
            <a:r>
              <a:rPr lang="en-US" altLang="ko-KR" b="1" dirty="0" smtClean="0">
                <a:solidFill>
                  <a:srgbClr val="FFC000"/>
                </a:solidFill>
                <a:latin typeface="굴림" pitchFamily="50" charset="-127"/>
                <a:ea typeface="굴림" pitchFamily="50" charset="-127"/>
              </a:rPr>
              <a:t>• Financial Support for SMEs</a:t>
            </a:r>
          </a:p>
          <a:p>
            <a:pPr>
              <a:defRPr/>
            </a:pPr>
            <a:r>
              <a:rPr lang="en-US" altLang="ko-KR" b="1" dirty="0" smtClean="0">
                <a:solidFill>
                  <a:srgbClr val="FFC000"/>
                </a:solidFill>
                <a:latin typeface="굴림" pitchFamily="50" charset="-127"/>
                <a:ea typeface="굴림" pitchFamily="50" charset="-127"/>
              </a:rPr>
              <a:t> </a:t>
            </a:r>
            <a:r>
              <a:rPr lang="en-US" altLang="ko-KR" dirty="0" smtClean="0">
                <a:latin typeface="굴림" pitchFamily="50" charset="-127"/>
                <a:ea typeface="굴림" pitchFamily="50" charset="-127"/>
              </a:rPr>
              <a:t>- Fast Track launched in January 2009 to help speed up restructuring</a:t>
            </a:r>
          </a:p>
          <a:p>
            <a:pPr>
              <a:defRPr/>
            </a:pPr>
            <a:r>
              <a:rPr lang="en-US" altLang="ko-KR" dirty="0" smtClean="0">
                <a:latin typeface="굴림" pitchFamily="50" charset="-127"/>
                <a:ea typeface="굴림" pitchFamily="50" charset="-127"/>
              </a:rPr>
              <a:t> - guarantees support and liquidity support, etc.</a:t>
            </a:r>
          </a:p>
          <a:p>
            <a:pPr>
              <a:defRPr/>
            </a:pPr>
            <a:endParaRPr lang="en-US" altLang="ko-KR" sz="300" dirty="0" smtClean="0">
              <a:latin typeface="굴림" pitchFamily="50" charset="-127"/>
              <a:ea typeface="굴림" pitchFamily="50" charset="-127"/>
            </a:endParaRPr>
          </a:p>
          <a:p>
            <a:pPr>
              <a:defRPr/>
            </a:pPr>
            <a:r>
              <a:rPr lang="en-US" altLang="ko-KR" b="1" dirty="0" smtClean="0">
                <a:solidFill>
                  <a:srgbClr val="FFC000"/>
                </a:solidFill>
                <a:latin typeface="굴림" pitchFamily="50" charset="-127"/>
                <a:ea typeface="굴림" pitchFamily="50" charset="-127"/>
              </a:rPr>
              <a:t>• Micro-Finance Support</a:t>
            </a:r>
          </a:p>
          <a:p>
            <a:pPr>
              <a:defRPr/>
            </a:pPr>
            <a:r>
              <a:rPr lang="en-US" altLang="ko-KR" b="1" dirty="0" smtClean="0">
                <a:solidFill>
                  <a:srgbClr val="FFC000"/>
                </a:solidFill>
                <a:latin typeface="굴림" pitchFamily="50" charset="-127"/>
                <a:ea typeface="굴림" pitchFamily="50" charset="-127"/>
              </a:rPr>
              <a:t> </a:t>
            </a:r>
            <a:r>
              <a:rPr lang="en-US" altLang="ko-KR" dirty="0" smtClean="0">
                <a:latin typeface="굴림" pitchFamily="50" charset="-127"/>
                <a:ea typeface="굴림" pitchFamily="50" charset="-127"/>
              </a:rPr>
              <a:t>- January 2009 cuts in interest rates for residential mortgage loans, etc.</a:t>
            </a:r>
            <a:endParaRPr lang="en-US" altLang="ko-KR" dirty="0">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251520" y="476672"/>
            <a:ext cx="3816424"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31</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endParaRPr lang="en-US" altLang="ko-KR" sz="500" b="1" dirty="0" smtClean="0">
              <a:solidFill>
                <a:schemeClr val="accent1"/>
              </a:solidFill>
              <a:latin typeface="굴림" pitchFamily="50" charset="-127"/>
              <a:ea typeface="굴림" pitchFamily="50" charset="-127"/>
            </a:endParaRPr>
          </a:p>
          <a:p>
            <a:pPr>
              <a:defRPr/>
            </a:pPr>
            <a:endParaRPr lang="en-US" altLang="ko-KR" sz="500" b="1" dirty="0" smtClean="0">
              <a:solidFill>
                <a:schemeClr val="accent1"/>
              </a:solidFill>
              <a:latin typeface="굴림" pitchFamily="50" charset="-127"/>
              <a:ea typeface="굴림" pitchFamily="50" charset="-127"/>
            </a:endParaRPr>
          </a:p>
          <a:p>
            <a:pPr>
              <a:defRPr/>
            </a:pPr>
            <a:endParaRPr lang="en-US" altLang="ko-KR" sz="500" b="1" dirty="0" smtClean="0">
              <a:solidFill>
                <a:schemeClr val="accent1"/>
              </a:solidFill>
              <a:latin typeface="굴림" pitchFamily="50" charset="-127"/>
              <a:ea typeface="굴림" pitchFamily="50" charset="-127"/>
            </a:endParaRPr>
          </a:p>
          <a:p>
            <a:pPr>
              <a:defRPr/>
            </a:pPr>
            <a:r>
              <a:rPr lang="en-US" altLang="ko-KR" sz="2800" b="1" dirty="0" smtClean="0">
                <a:solidFill>
                  <a:schemeClr val="accent1"/>
                </a:solidFill>
                <a:latin typeface="굴림" pitchFamily="50" charset="-127"/>
                <a:ea typeface="굴림" pitchFamily="50" charset="-127"/>
              </a:rPr>
              <a:t>  </a:t>
            </a:r>
            <a:r>
              <a:rPr lang="en-US" altLang="ko-KR" sz="2800" b="1" dirty="0" smtClean="0">
                <a:latin typeface="굴림" pitchFamily="50" charset="-127"/>
                <a:ea typeface="굴림" pitchFamily="50" charset="-127"/>
              </a:rPr>
              <a:t>Fall 2008 – Spring 2009</a:t>
            </a:r>
          </a:p>
          <a:p>
            <a:pPr>
              <a:defRPr/>
            </a:pPr>
            <a:endParaRPr lang="en-US" altLang="ko-KR" sz="1500" b="1" dirty="0" smtClean="0">
              <a:solidFill>
                <a:schemeClr val="accent1"/>
              </a:solidFill>
              <a:latin typeface="굴림" pitchFamily="50" charset="-127"/>
              <a:ea typeface="굴림" pitchFamily="50" charset="-127"/>
            </a:endParaRPr>
          </a:p>
          <a:p>
            <a:pPr>
              <a:defRPr/>
            </a:pPr>
            <a:endParaRPr lang="en-US" altLang="ko-KR" sz="1500" b="1" dirty="0" smtClean="0">
              <a:solidFill>
                <a:schemeClr val="accent1"/>
              </a:solidFill>
              <a:latin typeface="굴림" pitchFamily="50" charset="-127"/>
              <a:ea typeface="굴림" pitchFamily="50" charset="-127"/>
            </a:endParaRPr>
          </a:p>
          <a:p>
            <a:r>
              <a:rPr lang="en-US" altLang="ko-KR" sz="2200" b="1" dirty="0" smtClean="0">
                <a:solidFill>
                  <a:srgbClr val="FFC000"/>
                </a:solidFill>
                <a:latin typeface="굴림" pitchFamily="50" charset="-127"/>
                <a:ea typeface="굴림" pitchFamily="50" charset="-127"/>
              </a:rPr>
              <a:t>• Market-Stabilizing Measures Taken by BOK </a:t>
            </a:r>
            <a:r>
              <a:rPr lang="en-US" altLang="ko-KR" sz="2200" dirty="0" smtClean="0">
                <a:solidFill>
                  <a:srgbClr val="FFC000"/>
                </a:solidFill>
                <a:latin typeface="굴림" pitchFamily="50" charset="-127"/>
                <a:ea typeface="굴림" pitchFamily="50" charset="-127"/>
              </a:rPr>
              <a:t>(Sept. 2008 – Mar. </a:t>
            </a:r>
          </a:p>
          <a:p>
            <a:r>
              <a:rPr lang="en-US" altLang="ko-KR" sz="2200" dirty="0" smtClean="0">
                <a:solidFill>
                  <a:srgbClr val="FFC000"/>
                </a:solidFill>
                <a:latin typeface="굴림" pitchFamily="50" charset="-127"/>
                <a:ea typeface="굴림" pitchFamily="50" charset="-127"/>
              </a:rPr>
              <a:t>  2009)</a:t>
            </a:r>
            <a:r>
              <a:rPr lang="en-US" altLang="ko-KR" sz="1800" dirty="0" smtClean="0">
                <a:latin typeface="굴림" pitchFamily="50" charset="-127"/>
                <a:ea typeface="굴림" pitchFamily="50" charset="-127"/>
              </a:rPr>
              <a:t>(BOK 2012)</a:t>
            </a:r>
          </a:p>
          <a:p>
            <a:endParaRPr lang="en-US" altLang="ko-KR" sz="500" dirty="0" smtClean="0">
              <a:latin typeface="굴림" pitchFamily="50" charset="-127"/>
              <a:ea typeface="굴림" pitchFamily="50" charset="-127"/>
            </a:endParaRPr>
          </a:p>
          <a:p>
            <a:endParaRPr lang="en-US" altLang="ko-KR" sz="500" dirty="0" smtClean="0">
              <a:latin typeface="굴림" pitchFamily="50" charset="-127"/>
              <a:ea typeface="굴림" pitchFamily="50" charset="-127"/>
            </a:endParaRPr>
          </a:p>
          <a:p>
            <a:r>
              <a:rPr lang="en-US" altLang="ko-KR" b="1" dirty="0" smtClean="0">
                <a:solidFill>
                  <a:srgbClr val="FFC000"/>
                </a:solidFill>
                <a:latin typeface="굴림" pitchFamily="50" charset="-127"/>
                <a:ea typeface="굴림" pitchFamily="50" charset="-127"/>
              </a:rPr>
              <a:t> </a:t>
            </a:r>
            <a:r>
              <a:rPr lang="en-US" altLang="ko-KR" dirty="0" smtClean="0">
                <a:latin typeface="굴림" pitchFamily="50" charset="-127"/>
                <a:ea typeface="굴림" pitchFamily="50" charset="-127"/>
              </a:rPr>
              <a:t>- a series of cuts in the policy rates by 325bp in total from 5.25% to 2% </a:t>
            </a:r>
          </a:p>
          <a:p>
            <a:endParaRPr lang="en-US" altLang="ko-KR" sz="500" dirty="0" smtClean="0">
              <a:latin typeface="굴림" pitchFamily="50" charset="-127"/>
              <a:ea typeface="굴림" pitchFamily="50" charset="-127"/>
            </a:endParaRPr>
          </a:p>
          <a:p>
            <a:endParaRPr lang="en-US" altLang="ko-KR" sz="500" dirty="0" smtClean="0">
              <a:latin typeface="굴림" pitchFamily="50" charset="-127"/>
              <a:ea typeface="굴림" pitchFamily="50" charset="-127"/>
            </a:endParaRPr>
          </a:p>
          <a:p>
            <a:r>
              <a:rPr lang="en-US" altLang="ko-KR" dirty="0" smtClean="0">
                <a:latin typeface="굴림" pitchFamily="50" charset="-127"/>
                <a:ea typeface="굴림" pitchFamily="50" charset="-127"/>
              </a:rPr>
              <a:t> - provision of emergency liquidity (KRW 22.4 trillion in total; mostly </a:t>
            </a:r>
          </a:p>
          <a:p>
            <a:r>
              <a:rPr lang="en-US" altLang="ko-KR" dirty="0" smtClean="0">
                <a:latin typeface="굴림" pitchFamily="50" charset="-127"/>
                <a:ea typeface="굴림" pitchFamily="50" charset="-127"/>
              </a:rPr>
              <a:t>    concentrated in Oct. and Nov. 2008):</a:t>
            </a:r>
          </a:p>
          <a:p>
            <a:endParaRPr lang="en-US" altLang="ko-KR" sz="500" dirty="0" smtClean="0">
              <a:latin typeface="굴림" pitchFamily="50" charset="-127"/>
              <a:ea typeface="굴림" pitchFamily="50" charset="-127"/>
            </a:endParaRPr>
          </a:p>
          <a:p>
            <a:r>
              <a:rPr lang="en-US" altLang="ko-KR" dirty="0" smtClean="0">
                <a:latin typeface="굴림" pitchFamily="50" charset="-127"/>
                <a:ea typeface="굴림" pitchFamily="50" charset="-127"/>
              </a:rPr>
              <a:t>	</a:t>
            </a:r>
            <a:r>
              <a:rPr lang="en-US" altLang="ko-KR" sz="1800" dirty="0" smtClean="0">
                <a:latin typeface="굴림" pitchFamily="50" charset="-127"/>
                <a:ea typeface="굴림" pitchFamily="50" charset="-127"/>
              </a:rPr>
              <a:t>open-market purchases of RPs and bonds (KRW 18.5 trillion)</a:t>
            </a:r>
          </a:p>
          <a:p>
            <a:r>
              <a:rPr lang="en-US" altLang="ko-KR" sz="1800" dirty="0" smtClean="0">
                <a:latin typeface="굴림" pitchFamily="50" charset="-127"/>
                <a:ea typeface="굴림" pitchFamily="50" charset="-127"/>
              </a:rPr>
              <a:t>	lending through the Aggregate Credit Ceiling Loans (KRW 3.4 trillion)</a:t>
            </a:r>
          </a:p>
          <a:p>
            <a:r>
              <a:rPr lang="en-US" altLang="ko-KR" dirty="0" smtClean="0">
                <a:latin typeface="굴림" pitchFamily="50" charset="-127"/>
                <a:ea typeface="굴림" pitchFamily="50" charset="-127"/>
              </a:rPr>
              <a:t>	</a:t>
            </a:r>
            <a:r>
              <a:rPr lang="en-US" altLang="ko-KR" sz="1800" dirty="0" smtClean="0">
                <a:latin typeface="굴림" pitchFamily="50" charset="-127"/>
                <a:ea typeface="굴림" pitchFamily="50" charset="-127"/>
              </a:rPr>
              <a:t>Interest Payment on bank reserves (KRW 0.5 trillion; Dec. 2008)</a:t>
            </a:r>
          </a:p>
          <a:p>
            <a:endParaRPr lang="en-US" altLang="ko-KR" sz="500" dirty="0" smtClean="0">
              <a:latin typeface="굴림" pitchFamily="50" charset="-127"/>
              <a:ea typeface="굴림" pitchFamily="50" charset="-127"/>
            </a:endParaRPr>
          </a:p>
          <a:p>
            <a:endParaRPr lang="en-US" altLang="ko-KR" sz="500" dirty="0" smtClean="0">
              <a:latin typeface="굴림" pitchFamily="50" charset="-127"/>
              <a:ea typeface="굴림" pitchFamily="50" charset="-127"/>
            </a:endParaRPr>
          </a:p>
          <a:p>
            <a:r>
              <a:rPr lang="en-US" altLang="ko-KR" dirty="0" smtClean="0">
                <a:latin typeface="굴림" pitchFamily="50" charset="-127"/>
                <a:ea typeface="굴림" pitchFamily="50" charset="-127"/>
              </a:rPr>
              <a:t> - other liquidity supports or capital contribution (KRW 5.5 trillion):</a:t>
            </a:r>
          </a:p>
          <a:p>
            <a:endParaRPr lang="en-US" altLang="ko-KR" sz="500" dirty="0" smtClean="0">
              <a:latin typeface="굴림" pitchFamily="50" charset="-127"/>
              <a:ea typeface="굴림" pitchFamily="50" charset="-127"/>
            </a:endParaRPr>
          </a:p>
          <a:p>
            <a:r>
              <a:rPr lang="en-US" altLang="ko-KR" dirty="0" smtClean="0">
                <a:latin typeface="굴림" pitchFamily="50" charset="-127"/>
                <a:ea typeface="굴림" pitchFamily="50" charset="-127"/>
              </a:rPr>
              <a:t>	</a:t>
            </a:r>
            <a:r>
              <a:rPr lang="en-US" altLang="ko-KR" sz="1800" dirty="0" smtClean="0">
                <a:latin typeface="굴림" pitchFamily="50" charset="-127"/>
                <a:ea typeface="굴림" pitchFamily="50" charset="-127"/>
              </a:rPr>
              <a:t>Bond Market Stabilization Fund (KRW 2.1 trillion; Dec. 2008)</a:t>
            </a:r>
          </a:p>
          <a:p>
            <a:r>
              <a:rPr lang="en-US" altLang="ko-KR" sz="1800" dirty="0" smtClean="0">
                <a:latin typeface="굴림" pitchFamily="50" charset="-127"/>
                <a:ea typeface="굴림" pitchFamily="50" charset="-127"/>
              </a:rPr>
              <a:t>	Bank Recapitalization Fund (KRW 3.3 trillion; Feb. 2009)</a:t>
            </a:r>
          </a:p>
          <a:p>
            <a:r>
              <a:rPr lang="en-US" altLang="ko-KR" sz="1800" dirty="0" smtClean="0">
                <a:latin typeface="굴림" pitchFamily="50" charset="-127"/>
                <a:ea typeface="굴림" pitchFamily="50" charset="-127"/>
              </a:rPr>
              <a:t>	Korea Credit Guarantee Fund (KRW 0.1 trillion; Mar. 2009)</a:t>
            </a:r>
            <a:endParaRPr lang="en-US" altLang="ko-KR" sz="1800" dirty="0">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251520" y="476672"/>
            <a:ext cx="4249042" cy="57606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32</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endParaRPr lang="en-US" altLang="ko-KR" sz="500" b="1" dirty="0" smtClean="0">
              <a:solidFill>
                <a:schemeClr val="accent1"/>
              </a:solidFill>
              <a:latin typeface="굴림" pitchFamily="50" charset="-127"/>
              <a:ea typeface="굴림" pitchFamily="50" charset="-127"/>
            </a:endParaRPr>
          </a:p>
          <a:p>
            <a:pPr>
              <a:defRPr/>
            </a:pPr>
            <a:endParaRPr lang="en-US" altLang="ko-KR" sz="500" b="1" dirty="0" smtClean="0">
              <a:solidFill>
                <a:schemeClr val="accent1"/>
              </a:solidFill>
              <a:latin typeface="굴림" pitchFamily="50" charset="-127"/>
              <a:ea typeface="굴림" pitchFamily="50" charset="-127"/>
            </a:endParaRPr>
          </a:p>
          <a:p>
            <a:pPr>
              <a:defRPr/>
            </a:pPr>
            <a:r>
              <a:rPr lang="en-US" altLang="ko-KR" sz="2800" b="1" dirty="0" smtClean="0">
                <a:solidFill>
                  <a:schemeClr val="accent1"/>
                </a:solidFill>
                <a:latin typeface="굴림" pitchFamily="50" charset="-127"/>
                <a:ea typeface="굴림" pitchFamily="50" charset="-127"/>
              </a:rPr>
              <a:t> </a:t>
            </a:r>
            <a:r>
              <a:rPr lang="en-US" altLang="ko-KR" sz="2300" b="1" dirty="0" smtClean="0">
                <a:latin typeface="굴림" pitchFamily="50" charset="-127"/>
                <a:ea typeface="굴림" pitchFamily="50" charset="-127"/>
              </a:rPr>
              <a:t>An Evaluation of Policy Responses (Fall 2008 – Spring 2009)</a:t>
            </a:r>
          </a:p>
          <a:p>
            <a:pPr>
              <a:defRPr/>
            </a:pPr>
            <a:endParaRPr lang="en-US" altLang="ko-KR" sz="500" b="1" dirty="0" smtClean="0">
              <a:solidFill>
                <a:srgbClr val="FFC000"/>
              </a:solidFill>
              <a:latin typeface="굴림" pitchFamily="50" charset="-127"/>
              <a:ea typeface="굴림" pitchFamily="50" charset="-127"/>
            </a:endParaRPr>
          </a:p>
          <a:p>
            <a:pPr>
              <a:defRPr/>
            </a:pPr>
            <a:endParaRPr lang="en-US" altLang="ko-KR" sz="500" b="1" dirty="0" smtClean="0">
              <a:solidFill>
                <a:srgbClr val="FFC000"/>
              </a:solidFill>
              <a:latin typeface="굴림" pitchFamily="50" charset="-127"/>
              <a:ea typeface="굴림" pitchFamily="50" charset="-127"/>
            </a:endParaRPr>
          </a:p>
          <a:p>
            <a:pPr>
              <a:defRPr/>
            </a:pPr>
            <a:endParaRPr lang="en-US" altLang="ko-KR" sz="500" b="1" dirty="0" smtClean="0">
              <a:solidFill>
                <a:srgbClr val="FFC000"/>
              </a:solidFill>
              <a:latin typeface="굴림" pitchFamily="50" charset="-127"/>
              <a:ea typeface="굴림" pitchFamily="50" charset="-127"/>
            </a:endParaRPr>
          </a:p>
          <a:p>
            <a:pPr>
              <a:defRPr/>
            </a:pPr>
            <a:r>
              <a:rPr lang="en-US" altLang="ko-KR" dirty="0" smtClean="0">
                <a:solidFill>
                  <a:srgbClr val="FFC000"/>
                </a:solidFill>
                <a:latin typeface="굴림" pitchFamily="50" charset="-127"/>
                <a:ea typeface="굴림" pitchFamily="50" charset="-127"/>
              </a:rPr>
              <a:t>• The early responses since the Lehman shock in September 2008 were </a:t>
            </a:r>
          </a:p>
          <a:p>
            <a:pPr>
              <a:defRPr/>
            </a:pPr>
            <a:r>
              <a:rPr lang="en-US" altLang="ko-KR" dirty="0" smtClean="0">
                <a:solidFill>
                  <a:srgbClr val="FFC000"/>
                </a:solidFill>
                <a:latin typeface="굴림" pitchFamily="50" charset="-127"/>
                <a:ea typeface="굴림" pitchFamily="50" charset="-127"/>
              </a:rPr>
              <a:t>  swift, visible, decisive, exhaustive, convincing and effective.</a:t>
            </a:r>
          </a:p>
          <a:p>
            <a:pPr>
              <a:defRPr/>
            </a:pPr>
            <a:endParaRPr lang="en-US" altLang="ko-KR" sz="300" dirty="0" smtClean="0">
              <a:solidFill>
                <a:srgbClr val="FFC000"/>
              </a:solidFill>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The most important sets of policy responses certainly included MOSF Minister, </a:t>
            </a:r>
          </a:p>
          <a:p>
            <a:pPr>
              <a:defRPr/>
            </a:pPr>
            <a:r>
              <a:rPr lang="en-US" altLang="ko-KR" sz="1800" dirty="0" smtClean="0">
                <a:latin typeface="굴림" pitchFamily="50" charset="-127"/>
                <a:ea typeface="굴림" pitchFamily="50" charset="-127"/>
              </a:rPr>
              <a:t>    FSC Chairman, and BOK Governor(Oct. 19, 2008), MOSF(Nov. 3, 2008), and </a:t>
            </a:r>
          </a:p>
          <a:p>
            <a:pPr>
              <a:defRPr/>
            </a:pPr>
            <a:r>
              <a:rPr lang="en-US" altLang="ko-KR" sz="1800" dirty="0" smtClean="0">
                <a:latin typeface="굴림" pitchFamily="50" charset="-127"/>
                <a:ea typeface="굴림" pitchFamily="50" charset="-127"/>
              </a:rPr>
              <a:t>    FSC(Dec. 18, 2008).</a:t>
            </a:r>
          </a:p>
          <a:p>
            <a:pPr>
              <a:defRPr/>
            </a:pPr>
            <a:endParaRPr lang="en-US" altLang="ko-KR" sz="500" dirty="0" smtClean="0">
              <a:solidFill>
                <a:srgbClr val="FFC000"/>
              </a:solidFill>
              <a:latin typeface="굴림" pitchFamily="50" charset="-127"/>
              <a:ea typeface="굴림" pitchFamily="50" charset="-127"/>
            </a:endParaRPr>
          </a:p>
          <a:p>
            <a:pPr>
              <a:defRPr/>
            </a:pPr>
            <a:r>
              <a:rPr lang="en-US" altLang="ko-KR" dirty="0" smtClean="0">
                <a:solidFill>
                  <a:srgbClr val="FFC000"/>
                </a:solidFill>
                <a:latin typeface="굴림" pitchFamily="50" charset="-127"/>
                <a:ea typeface="굴림" pitchFamily="50" charset="-127"/>
              </a:rPr>
              <a:t>• The first quarter in 2009 saw the surge of measures taken for </a:t>
            </a:r>
          </a:p>
          <a:p>
            <a:pPr>
              <a:defRPr/>
            </a:pPr>
            <a:r>
              <a:rPr lang="en-US" altLang="ko-KR" dirty="0" smtClean="0">
                <a:solidFill>
                  <a:srgbClr val="FFC000"/>
                </a:solidFill>
                <a:latin typeface="굴림" pitchFamily="50" charset="-127"/>
                <a:ea typeface="굴림" pitchFamily="50" charset="-127"/>
              </a:rPr>
              <a:t>  restructuring and for sector-specific support.</a:t>
            </a:r>
          </a:p>
          <a:p>
            <a:pPr>
              <a:defRPr/>
            </a:pPr>
            <a:endParaRPr lang="en-US" altLang="ko-KR" sz="500" dirty="0" smtClean="0">
              <a:solidFill>
                <a:srgbClr val="FFC000"/>
              </a:solidFill>
              <a:effectLst>
                <a:outerShdw blurRad="38100" dist="38100" dir="2700000" algn="tl">
                  <a:srgbClr val="000000"/>
                </a:outerShdw>
              </a:effectLst>
              <a:latin typeface="굴림" pitchFamily="50" charset="-127"/>
              <a:ea typeface="굴림" pitchFamily="50" charset="-127"/>
            </a:endParaRPr>
          </a:p>
          <a:p>
            <a:pPr>
              <a:defRPr/>
            </a:pPr>
            <a:r>
              <a:rPr lang="en-US" altLang="ko-KR" dirty="0" smtClean="0">
                <a:solidFill>
                  <a:srgbClr val="FFC000"/>
                </a:solidFill>
                <a:latin typeface="굴림" pitchFamily="50" charset="-127"/>
                <a:ea typeface="굴림" pitchFamily="50" charset="-127"/>
              </a:rPr>
              <a:t>• BOK cooperated effectively with MOSF and FSC during Fall 2008 –  </a:t>
            </a:r>
          </a:p>
          <a:p>
            <a:pPr>
              <a:defRPr/>
            </a:pPr>
            <a:r>
              <a:rPr lang="en-US" altLang="ko-KR" dirty="0" smtClean="0">
                <a:solidFill>
                  <a:srgbClr val="FFC000"/>
                </a:solidFill>
                <a:latin typeface="굴림" pitchFamily="50" charset="-127"/>
                <a:ea typeface="굴림" pitchFamily="50" charset="-127"/>
              </a:rPr>
              <a:t>  Spring 2009.</a:t>
            </a:r>
          </a:p>
          <a:p>
            <a:pPr>
              <a:defRPr/>
            </a:pPr>
            <a:endParaRPr lang="en-US" altLang="ko-KR" sz="500" dirty="0" smtClean="0">
              <a:solidFill>
                <a:srgbClr val="FFC000"/>
              </a:solidFill>
              <a:latin typeface="굴림" pitchFamily="50" charset="-127"/>
              <a:ea typeface="굴림" pitchFamily="50" charset="-127"/>
            </a:endParaRPr>
          </a:p>
          <a:p>
            <a:pPr>
              <a:defRPr/>
            </a:pPr>
            <a:r>
              <a:rPr lang="en-US" altLang="ko-KR" dirty="0" smtClean="0">
                <a:solidFill>
                  <a:srgbClr val="FFC000"/>
                </a:solidFill>
                <a:latin typeface="굴림" pitchFamily="50" charset="-127"/>
                <a:ea typeface="굴림" pitchFamily="50" charset="-127"/>
              </a:rPr>
              <a:t>• The financial authorities thus succeeded in restoring market sentiments </a:t>
            </a:r>
          </a:p>
          <a:p>
            <a:pPr>
              <a:defRPr/>
            </a:pPr>
            <a:r>
              <a:rPr lang="en-US" altLang="ko-KR" dirty="0" smtClean="0">
                <a:solidFill>
                  <a:srgbClr val="FFC000"/>
                </a:solidFill>
                <a:latin typeface="굴림" pitchFamily="50" charset="-127"/>
                <a:ea typeface="굴림" pitchFamily="50" charset="-127"/>
              </a:rPr>
              <a:t>  back to normal in a short span of time and preventing the recession </a:t>
            </a:r>
          </a:p>
          <a:p>
            <a:pPr>
              <a:defRPr/>
            </a:pPr>
            <a:r>
              <a:rPr lang="en-US" altLang="ko-KR" dirty="0" smtClean="0">
                <a:solidFill>
                  <a:srgbClr val="FFC000"/>
                </a:solidFill>
                <a:latin typeface="굴림" pitchFamily="50" charset="-127"/>
                <a:ea typeface="굴림" pitchFamily="50" charset="-127"/>
              </a:rPr>
              <a:t>  from getting worse. </a:t>
            </a:r>
          </a:p>
          <a:p>
            <a:pPr>
              <a:defRPr/>
            </a:pPr>
            <a:endParaRPr lang="en-US" altLang="ko-KR" sz="300" dirty="0" smtClean="0">
              <a:solidFill>
                <a:srgbClr val="FFFFFF"/>
              </a:solidFill>
              <a:latin typeface="굴림" pitchFamily="50" charset="-127"/>
              <a:ea typeface="굴림" pitchFamily="50" charset="-127"/>
            </a:endParaRPr>
          </a:p>
          <a:p>
            <a:pPr>
              <a:defRPr/>
            </a:pPr>
            <a:r>
              <a:rPr lang="en-US" altLang="ko-KR" sz="1800" dirty="0" smtClean="0">
                <a:solidFill>
                  <a:srgbClr val="FFFFFF"/>
                </a:solidFill>
                <a:latin typeface="굴림" pitchFamily="50" charset="-127"/>
                <a:ea typeface="굴림" pitchFamily="50" charset="-127"/>
              </a:rPr>
              <a:t> - They had experience and skill in weathering the crisis, which were acquired </a:t>
            </a:r>
          </a:p>
          <a:p>
            <a:pPr>
              <a:defRPr/>
            </a:pPr>
            <a:r>
              <a:rPr lang="en-US" altLang="ko-KR" sz="1800" dirty="0" smtClean="0">
                <a:solidFill>
                  <a:srgbClr val="FFFFFF"/>
                </a:solidFill>
                <a:latin typeface="굴림" pitchFamily="50" charset="-127"/>
                <a:ea typeface="굴림" pitchFamily="50" charset="-127"/>
              </a:rPr>
              <a:t>    when the Asian Crisis hit the Korean economy in Nov. 1997. </a:t>
            </a:r>
            <a:endParaRPr lang="en-US" altLang="ko-KR" sz="1800" dirty="0" smtClean="0">
              <a:solidFill>
                <a:srgbClr val="FFC000"/>
              </a:solidFill>
              <a:latin typeface="굴림" pitchFamily="50" charset="-127"/>
              <a:ea typeface="굴림" pitchFamily="50" charset="-127"/>
            </a:endParaRPr>
          </a:p>
          <a:p>
            <a:pPr>
              <a:defRPr/>
            </a:pPr>
            <a:endParaRPr lang="en-US" altLang="ko-KR" sz="300" dirty="0" smtClean="0">
              <a:solidFill>
                <a:srgbClr val="FFFFFF"/>
              </a:solidFill>
              <a:latin typeface="굴림" pitchFamily="50" charset="-127"/>
              <a:ea typeface="굴림" pitchFamily="50" charset="-127"/>
            </a:endParaRPr>
          </a:p>
          <a:p>
            <a:pPr>
              <a:defRPr/>
            </a:pPr>
            <a:r>
              <a:rPr lang="en-US" altLang="ko-KR" sz="1800" dirty="0" smtClean="0">
                <a:solidFill>
                  <a:srgbClr val="FFFFFF"/>
                </a:solidFill>
                <a:latin typeface="굴림" pitchFamily="50" charset="-127"/>
                <a:ea typeface="굴림" pitchFamily="50" charset="-127"/>
              </a:rPr>
              <a:t> - Note that, taking the lead in all this, MOSF </a:t>
            </a:r>
            <a:r>
              <a:rPr lang="en-US" altLang="ko-KR" sz="1800" i="1" dirty="0" smtClean="0">
                <a:solidFill>
                  <a:srgbClr val="FFFFFF"/>
                </a:solidFill>
                <a:latin typeface="굴림" pitchFamily="50" charset="-127"/>
                <a:ea typeface="굴림" pitchFamily="50" charset="-127"/>
              </a:rPr>
              <a:t>forcefully </a:t>
            </a:r>
            <a:r>
              <a:rPr lang="en-US" altLang="ko-KR" sz="1800" dirty="0" smtClean="0">
                <a:solidFill>
                  <a:srgbClr val="FFFFFF"/>
                </a:solidFill>
                <a:latin typeface="굴림" pitchFamily="50" charset="-127"/>
                <a:ea typeface="굴림" pitchFamily="50" charset="-127"/>
              </a:rPr>
              <a:t>elicited concerted efforts </a:t>
            </a:r>
          </a:p>
          <a:p>
            <a:pPr>
              <a:defRPr/>
            </a:pPr>
            <a:r>
              <a:rPr lang="en-US" altLang="ko-KR" sz="1800" dirty="0" smtClean="0">
                <a:solidFill>
                  <a:srgbClr val="FFFFFF"/>
                </a:solidFill>
                <a:latin typeface="굴림" pitchFamily="50" charset="-127"/>
                <a:ea typeface="굴림" pitchFamily="50" charset="-127"/>
              </a:rPr>
              <a:t>    from the other financial authorities, through making most use of various </a:t>
            </a:r>
          </a:p>
          <a:p>
            <a:pPr>
              <a:defRPr/>
            </a:pPr>
            <a:r>
              <a:rPr lang="en-US" altLang="ko-KR" sz="1800" i="1" dirty="0" smtClean="0">
                <a:solidFill>
                  <a:srgbClr val="FFFFFF"/>
                </a:solidFill>
                <a:latin typeface="굴림" pitchFamily="50" charset="-127"/>
                <a:ea typeface="굴림" pitchFamily="50" charset="-127"/>
              </a:rPr>
              <a:t>    meetings</a:t>
            </a:r>
            <a:r>
              <a:rPr lang="en-US" altLang="ko-KR" sz="1800" dirty="0" smtClean="0">
                <a:solidFill>
                  <a:srgbClr val="FFFFFF"/>
                </a:solidFill>
                <a:latin typeface="굴림" pitchFamily="50" charset="-127"/>
                <a:ea typeface="굴림" pitchFamily="50" charset="-127"/>
              </a:rPr>
              <a:t>.</a:t>
            </a:r>
            <a:endParaRPr lang="en-US" altLang="ko-KR" sz="1800" dirty="0" smtClean="0">
              <a:effectLst>
                <a:outerShdw blurRad="38100" dist="38100" dir="2700000" algn="tl">
                  <a:srgbClr val="000000"/>
                </a:outerShdw>
              </a:effectLst>
              <a:latin typeface="굴림" pitchFamily="50" charset="-127"/>
              <a:ea typeface="굴림" pitchFamily="50" charset="-127"/>
            </a:endParaRPr>
          </a:p>
          <a:p>
            <a:pPr>
              <a:defRPr/>
            </a:pPr>
            <a:endParaRPr lang="en-US" altLang="ko-KR" sz="1800" dirty="0" smtClean="0">
              <a:effectLst>
                <a:outerShdw blurRad="38100" dist="38100" dir="2700000" algn="tl">
                  <a:srgbClr val="000000"/>
                </a:outerShdw>
              </a:effectLst>
              <a:latin typeface="굴림" pitchFamily="50" charset="-127"/>
              <a:ea typeface="굴림" pitchFamily="50" charset="-127"/>
            </a:endParaRPr>
          </a:p>
          <a:p>
            <a:pPr>
              <a:defRPr/>
            </a:pPr>
            <a:endParaRPr lang="en-US" altLang="ko-KR" sz="1800" dirty="0" smtClean="0">
              <a:latin typeface="굴림" pitchFamily="50" charset="-127"/>
              <a:ea typeface="굴림" pitchFamily="50" charset="-127"/>
            </a:endParaRPr>
          </a:p>
          <a:p>
            <a:pPr>
              <a:defRPr/>
            </a:pPr>
            <a:endParaRPr lang="en-US" altLang="ko-KR" sz="1800" dirty="0" smtClean="0">
              <a:solidFill>
                <a:srgbClr val="FFC000"/>
              </a:solidFill>
              <a:latin typeface="굴림" pitchFamily="50" charset="-127"/>
              <a:ea typeface="굴림" pitchFamily="50" charset="-127"/>
            </a:endParaRPr>
          </a:p>
          <a:p>
            <a:pPr>
              <a:defRPr/>
            </a:pPr>
            <a:endParaRPr lang="en-US" altLang="ko-KR" sz="1800" dirty="0" smtClean="0">
              <a:latin typeface="굴림" pitchFamily="50" charset="-127"/>
              <a:ea typeface="굴림" pitchFamily="50" charset="-127"/>
            </a:endParaRPr>
          </a:p>
          <a:p>
            <a:pPr>
              <a:defRPr/>
            </a:pPr>
            <a:endParaRPr lang="en-US" altLang="ko-KR" sz="18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a:t>
            </a:r>
            <a:endParaRPr lang="en-US" altLang="ko-KR" sz="1800" dirty="0">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179512" y="404664"/>
            <a:ext cx="8464454" cy="57606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33</a:t>
            </a:fld>
            <a:endParaRPr lang="en-US" altLang="ko-KR" dirty="0"/>
          </a:p>
        </p:txBody>
      </p:sp>
      <p:sp>
        <p:nvSpPr>
          <p:cNvPr id="267266" name="Rectangle 2"/>
          <p:cNvSpPr>
            <a:spLocks noChangeArrowheads="1"/>
          </p:cNvSpPr>
          <p:nvPr/>
        </p:nvSpPr>
        <p:spPr bwMode="auto">
          <a:xfrm>
            <a:off x="143321" y="260350"/>
            <a:ext cx="9000679" cy="6264275"/>
          </a:xfrm>
          <a:prstGeom prst="rect">
            <a:avLst/>
          </a:prstGeom>
          <a:noFill/>
          <a:ln w="9525">
            <a:noFill/>
            <a:miter lim="800000"/>
            <a:headEnd/>
            <a:tailEnd/>
          </a:ln>
          <a:effectLst/>
        </p:spPr>
        <p:txBody>
          <a:bodyPr/>
          <a:lstStyle/>
          <a:p>
            <a:pPr>
              <a:lnSpc>
                <a:spcPts val="1400"/>
              </a:lnSpc>
              <a:defRPr/>
            </a:pPr>
            <a:endParaRPr lang="en-US" altLang="ko-KR" sz="2800" b="1" dirty="0" smtClean="0">
              <a:solidFill>
                <a:schemeClr val="accent2"/>
              </a:solidFill>
              <a:latin typeface="굴림" pitchFamily="50" charset="-127"/>
              <a:ea typeface="굴림" pitchFamily="50" charset="-127"/>
            </a:endParaRPr>
          </a:p>
          <a:p>
            <a:pPr>
              <a:lnSpc>
                <a:spcPts val="1400"/>
              </a:lnSpc>
              <a:defRPr/>
            </a:pPr>
            <a:r>
              <a:rPr lang="en-US" altLang="ko-KR" sz="2800" b="1" dirty="0" smtClean="0">
                <a:solidFill>
                  <a:schemeClr val="accent2"/>
                </a:solidFill>
                <a:latin typeface="굴림" pitchFamily="50" charset="-127"/>
                <a:ea typeface="굴림" pitchFamily="50" charset="-127"/>
              </a:rPr>
              <a:t>(An</a:t>
            </a:r>
            <a:r>
              <a:rPr lang="ko-KR" altLang="en-US" sz="2800" b="1" dirty="0" smtClean="0">
                <a:solidFill>
                  <a:schemeClr val="accent2"/>
                </a:solidFill>
                <a:latin typeface="굴림" pitchFamily="50" charset="-127"/>
                <a:ea typeface="굴림" pitchFamily="50" charset="-127"/>
              </a:rPr>
              <a:t> </a:t>
            </a:r>
            <a:r>
              <a:rPr lang="en-US" altLang="ko-KR" sz="2800" b="1" dirty="0" smtClean="0">
                <a:solidFill>
                  <a:schemeClr val="accent2"/>
                </a:solidFill>
                <a:latin typeface="굴림" pitchFamily="50" charset="-127"/>
                <a:ea typeface="굴림" pitchFamily="50" charset="-127"/>
              </a:rPr>
              <a:t>Analysis</a:t>
            </a:r>
            <a:r>
              <a:rPr lang="ko-KR" altLang="en-US" sz="2800" b="1" dirty="0" smtClean="0">
                <a:solidFill>
                  <a:schemeClr val="accent2"/>
                </a:solidFill>
                <a:latin typeface="굴림" pitchFamily="50" charset="-127"/>
                <a:ea typeface="굴림" pitchFamily="50" charset="-127"/>
              </a:rPr>
              <a:t> </a:t>
            </a:r>
            <a:r>
              <a:rPr lang="en-US" altLang="ko-KR" sz="2800" b="1" dirty="0" smtClean="0">
                <a:solidFill>
                  <a:schemeClr val="accent2"/>
                </a:solidFill>
                <a:latin typeface="굴림" pitchFamily="50" charset="-127"/>
                <a:ea typeface="굴림" pitchFamily="50" charset="-127"/>
              </a:rPr>
              <a:t>of Meetings)</a:t>
            </a:r>
            <a:r>
              <a:rPr lang="en-US" altLang="ko-KR" sz="1700" dirty="0" smtClean="0">
                <a:latin typeface="굴림" pitchFamily="50" charset="-127"/>
                <a:ea typeface="굴림" pitchFamily="50" charset="-127"/>
              </a:rPr>
              <a:t>(based on publicly available information such				        as press releases and newspaper articles) </a:t>
            </a:r>
          </a:p>
          <a:p>
            <a:pPr>
              <a:defRPr/>
            </a:pPr>
            <a:endParaRPr lang="en-US" altLang="ko-KR" sz="500" b="1" dirty="0" smtClean="0">
              <a:solidFill>
                <a:schemeClr val="accent1"/>
              </a:solidFill>
              <a:latin typeface="굴림" pitchFamily="50" charset="-127"/>
              <a:ea typeface="굴림" pitchFamily="50" charset="-127"/>
            </a:endParaRPr>
          </a:p>
          <a:p>
            <a:pPr>
              <a:defRPr/>
            </a:pPr>
            <a:r>
              <a:rPr lang="en-US" altLang="ko-KR" sz="2400" b="1" dirty="0" smtClean="0">
                <a:solidFill>
                  <a:schemeClr val="accent1"/>
                </a:solidFill>
                <a:latin typeface="굴림" pitchFamily="50" charset="-127"/>
                <a:ea typeface="굴림" pitchFamily="50" charset="-127"/>
              </a:rPr>
              <a:t>  </a:t>
            </a:r>
            <a:r>
              <a:rPr lang="en-US" altLang="ko-KR" b="1" dirty="0" smtClean="0">
                <a:latin typeface="굴림" pitchFamily="50" charset="-127"/>
                <a:ea typeface="굴림" pitchFamily="50" charset="-127"/>
              </a:rPr>
              <a:t>Meetings at Work during the Years 2008 - 2012: A Description</a:t>
            </a:r>
          </a:p>
          <a:p>
            <a:pPr>
              <a:defRPr/>
            </a:pPr>
            <a:endParaRPr lang="en-US" altLang="ko-KR" sz="500" dirty="0" smtClean="0">
              <a:solidFill>
                <a:srgbClr val="FFC000"/>
              </a:solidFill>
              <a:latin typeface="굴림" pitchFamily="50" charset="-127"/>
              <a:ea typeface="굴림" pitchFamily="50" charset="-127"/>
            </a:endParaRPr>
          </a:p>
          <a:p>
            <a:pPr>
              <a:defRPr/>
            </a:pPr>
            <a:endParaRPr lang="en-US" altLang="ko-KR" sz="300" dirty="0" smtClean="0">
              <a:solidFill>
                <a:srgbClr val="FFC000"/>
              </a:solidFill>
              <a:latin typeface="굴림" pitchFamily="50" charset="-127"/>
              <a:ea typeface="굴림" pitchFamily="50" charset="-127"/>
            </a:endParaRPr>
          </a:p>
          <a:p>
            <a:pPr>
              <a:defRPr/>
            </a:pPr>
            <a:r>
              <a:rPr lang="en-US" altLang="ko-KR" sz="2200" dirty="0" smtClean="0">
                <a:solidFill>
                  <a:srgbClr val="FFC000"/>
                </a:solidFill>
                <a:latin typeface="굴림" pitchFamily="50" charset="-127"/>
                <a:ea typeface="굴림" pitchFamily="50" charset="-127"/>
              </a:rPr>
              <a:t>• These meetings can be classified depending on who chairs.</a:t>
            </a:r>
          </a:p>
          <a:p>
            <a:pPr>
              <a:defRPr/>
            </a:pPr>
            <a:endParaRPr lang="en-US" altLang="ko-KR" sz="300" dirty="0" smtClean="0">
              <a:solidFill>
                <a:srgbClr val="FFC000"/>
              </a:solidFill>
              <a:latin typeface="굴림" pitchFamily="50" charset="-127"/>
              <a:ea typeface="굴림" pitchFamily="50" charset="-127"/>
            </a:endParaRPr>
          </a:p>
          <a:p>
            <a:pPr>
              <a:defRPr/>
            </a:pPr>
            <a:r>
              <a:rPr lang="en-US" altLang="ko-KR" sz="1800" dirty="0" smtClean="0">
                <a:solidFill>
                  <a:srgbClr val="FFC000"/>
                </a:solidFill>
                <a:latin typeface="굴림" pitchFamily="50" charset="-127"/>
                <a:ea typeface="굴림" pitchFamily="50" charset="-127"/>
              </a:rPr>
              <a:t> </a:t>
            </a:r>
            <a:r>
              <a:rPr lang="en-US" altLang="ko-KR" sz="1800" dirty="0" smtClean="0">
                <a:latin typeface="굴림" pitchFamily="50" charset="-127"/>
                <a:ea typeface="굴림" pitchFamily="50" charset="-127"/>
              </a:rPr>
              <a:t>- The President chairs EEC, NEC, and NEAC meetings. </a:t>
            </a: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MOSF Minister chairs EPCM and CMM meetings.</a:t>
            </a: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MOSF Vice-Minister chairs MPM meetings (MPM is the amalgamation of EMFS, </a:t>
            </a:r>
          </a:p>
          <a:p>
            <a:pPr>
              <a:defRPr/>
            </a:pPr>
            <a:r>
              <a:rPr lang="en-US" altLang="ko-KR" sz="1800" dirty="0" smtClean="0">
                <a:latin typeface="굴림" pitchFamily="50" charset="-127"/>
                <a:ea typeface="굴림" pitchFamily="50" charset="-127"/>
              </a:rPr>
              <a:t>    FBM and FEMSM, each of which has operated separately under MOSF Vice-</a:t>
            </a:r>
          </a:p>
          <a:p>
            <a:pPr>
              <a:defRPr/>
            </a:pPr>
            <a:r>
              <a:rPr lang="en-US" altLang="ko-KR" sz="1800" dirty="0" smtClean="0">
                <a:latin typeface="굴림" pitchFamily="50" charset="-127"/>
                <a:ea typeface="굴림" pitchFamily="50" charset="-127"/>
              </a:rPr>
              <a:t>    Minister’s chairmanship up until June 2012).   </a:t>
            </a:r>
          </a:p>
          <a:p>
            <a:pPr>
              <a:defRPr/>
            </a:pPr>
            <a:endParaRPr lang="en-US" altLang="ko-KR" sz="300" dirty="0" smtClean="0">
              <a:solidFill>
                <a:srgbClr val="FFC000"/>
              </a:solidFill>
              <a:latin typeface="굴림" pitchFamily="50" charset="-127"/>
              <a:ea typeface="굴림" pitchFamily="50" charset="-127"/>
            </a:endParaRPr>
          </a:p>
          <a:p>
            <a:pPr>
              <a:defRPr/>
            </a:pPr>
            <a:endParaRPr lang="en-US" altLang="ko-KR" sz="300" dirty="0" smtClean="0">
              <a:solidFill>
                <a:srgbClr val="FFC000"/>
              </a:solidFill>
              <a:latin typeface="굴림" pitchFamily="50" charset="-127"/>
              <a:ea typeface="굴림" pitchFamily="50" charset="-127"/>
            </a:endParaRPr>
          </a:p>
          <a:p>
            <a:pPr>
              <a:defRPr/>
            </a:pPr>
            <a:r>
              <a:rPr lang="en-US" altLang="ko-KR" sz="2200" dirty="0" smtClean="0">
                <a:solidFill>
                  <a:srgbClr val="FFC000"/>
                </a:solidFill>
                <a:latin typeface="굴림" pitchFamily="50" charset="-127"/>
                <a:ea typeface="굴림" pitchFamily="50" charset="-127"/>
              </a:rPr>
              <a:t>• Of those meetings, only NEAC and EPCM are statutory, while the </a:t>
            </a:r>
          </a:p>
          <a:p>
            <a:pPr>
              <a:defRPr/>
            </a:pPr>
            <a:r>
              <a:rPr lang="en-US" altLang="ko-KR" sz="2200" dirty="0" smtClean="0">
                <a:solidFill>
                  <a:srgbClr val="FFC000"/>
                </a:solidFill>
                <a:latin typeface="굴림" pitchFamily="50" charset="-127"/>
                <a:ea typeface="굴림" pitchFamily="50" charset="-127"/>
              </a:rPr>
              <a:t>  others are non-statutory and</a:t>
            </a:r>
            <a:r>
              <a:rPr lang="en-US" altLang="ko-KR" sz="2200" i="1" dirty="0" smtClean="0">
                <a:solidFill>
                  <a:srgbClr val="FFC000"/>
                </a:solidFill>
                <a:latin typeface="굴림" pitchFamily="50" charset="-127"/>
                <a:ea typeface="굴림" pitchFamily="50" charset="-127"/>
              </a:rPr>
              <a:t> ad-hoc</a:t>
            </a:r>
            <a:r>
              <a:rPr lang="en-US" altLang="ko-KR" sz="2200" dirty="0" smtClean="0">
                <a:solidFill>
                  <a:srgbClr val="FFC000"/>
                </a:solidFill>
                <a:latin typeface="굴림" pitchFamily="50" charset="-127"/>
                <a:ea typeface="굴림" pitchFamily="50" charset="-127"/>
              </a:rPr>
              <a:t>.</a:t>
            </a:r>
          </a:p>
          <a:p>
            <a:pPr>
              <a:defRPr/>
            </a:pPr>
            <a:endParaRPr lang="en-US" altLang="ko-KR" sz="300" dirty="0" smtClean="0">
              <a:solidFill>
                <a:srgbClr val="FFC000"/>
              </a:solidFill>
              <a:latin typeface="굴림" pitchFamily="50" charset="-127"/>
              <a:ea typeface="굴림" pitchFamily="50" charset="-127"/>
            </a:endParaRPr>
          </a:p>
          <a:p>
            <a:pPr>
              <a:defRPr/>
            </a:pPr>
            <a:endParaRPr lang="en-US" altLang="ko-KR" sz="300" dirty="0" smtClean="0">
              <a:solidFill>
                <a:srgbClr val="FFC000"/>
              </a:solidFill>
              <a:latin typeface="굴림" pitchFamily="50" charset="-127"/>
              <a:ea typeface="굴림" pitchFamily="50" charset="-127"/>
            </a:endParaRPr>
          </a:p>
          <a:p>
            <a:pPr>
              <a:defRPr/>
            </a:pPr>
            <a:r>
              <a:rPr lang="en-US" altLang="ko-KR" sz="2200" dirty="0" smtClean="0">
                <a:solidFill>
                  <a:srgbClr val="FFC000"/>
                </a:solidFill>
                <a:latin typeface="굴림" pitchFamily="50" charset="-127"/>
                <a:ea typeface="굴림" pitchFamily="50" charset="-127"/>
              </a:rPr>
              <a:t>• Some have operated in the crisis situation, others in normal times, </a:t>
            </a:r>
          </a:p>
          <a:p>
            <a:pPr>
              <a:defRPr/>
            </a:pPr>
            <a:r>
              <a:rPr lang="en-US" altLang="ko-KR" sz="2200" dirty="0" smtClean="0">
                <a:solidFill>
                  <a:srgbClr val="FFC000"/>
                </a:solidFill>
                <a:latin typeface="굴림" pitchFamily="50" charset="-127"/>
                <a:ea typeface="굴림" pitchFamily="50" charset="-127"/>
              </a:rPr>
              <a:t>  and still others all the time. </a:t>
            </a:r>
          </a:p>
          <a:p>
            <a:pPr>
              <a:defRPr/>
            </a:pPr>
            <a:endParaRPr lang="en-US" altLang="ko-KR" sz="300" dirty="0" smtClean="0">
              <a:effectLst>
                <a:outerShdw blurRad="38100" dist="38100" dir="2700000" algn="tl">
                  <a:srgbClr val="000000"/>
                </a:outerShdw>
              </a:effectLst>
              <a:latin typeface="굴림" pitchFamily="50" charset="-127"/>
              <a:ea typeface="굴림" pitchFamily="50" charset="-127"/>
            </a:endParaRPr>
          </a:p>
          <a:p>
            <a:pPr>
              <a:defRPr/>
            </a:pPr>
            <a:r>
              <a:rPr lang="en-US" altLang="ko-KR" sz="1800" dirty="0" smtClean="0">
                <a:effectLst>
                  <a:outerShdw blurRad="38100" dist="38100" dir="2700000" algn="tl">
                    <a:srgbClr val="000000"/>
                  </a:outerShdw>
                </a:effectLst>
                <a:latin typeface="굴림" pitchFamily="50" charset="-127"/>
                <a:ea typeface="굴림" pitchFamily="50" charset="-127"/>
              </a:rPr>
              <a:t> </a:t>
            </a:r>
            <a:r>
              <a:rPr lang="en-US" altLang="ko-KR" sz="1800" dirty="0" smtClean="0">
                <a:latin typeface="굴림" pitchFamily="50" charset="-127"/>
                <a:ea typeface="굴림" pitchFamily="50" charset="-127"/>
              </a:rPr>
              <a:t>- Both EEC and CMM have operated in crisis, working in tandem (MOSF 2010). </a:t>
            </a: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Both NEC and EPCM have operated in normalcy, working in tandem.</a:t>
            </a: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MPM(EMFS·FBM·FEMSM) have operated regardless of the economic state.</a:t>
            </a: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EFM seems to have operated backstage all along, whereas NEAC has not </a:t>
            </a:r>
          </a:p>
          <a:p>
            <a:pPr>
              <a:defRPr/>
            </a:pPr>
            <a:r>
              <a:rPr lang="en-US" altLang="ko-KR" sz="1800" dirty="0" smtClean="0">
                <a:latin typeface="굴림" pitchFamily="50" charset="-127"/>
                <a:ea typeface="굴림" pitchFamily="50" charset="-127"/>
              </a:rPr>
              <a:t>    stood out during the period.</a:t>
            </a:r>
            <a:endParaRPr lang="en-US" altLang="ko-KR" sz="1800" dirty="0">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251520" y="908720"/>
            <a:ext cx="7704856" cy="43204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바닥글 개체 틀 1"/>
          <p:cNvSpPr>
            <a:spLocks noGrp="1"/>
          </p:cNvSpPr>
          <p:nvPr>
            <p:ph type="ftr" sz="quarter" idx="11"/>
          </p:nvPr>
        </p:nvSpPr>
        <p:spPr>
          <a:xfrm>
            <a:off x="3124200" y="6581775"/>
            <a:ext cx="2895600" cy="276225"/>
          </a:xfrm>
        </p:spPr>
        <p:txBody>
          <a:bodyPr/>
          <a:lstStyle/>
          <a:p>
            <a:pPr>
              <a:defRPr/>
            </a:pPr>
            <a:r>
              <a:rPr lang="en-US" altLang="ko-KR" dirty="0" smtClean="0"/>
              <a:t>ⓒ 2012 Hong-Bum Kim; All Rights Reserved</a:t>
            </a:r>
            <a:endParaRPr lang="en-US" altLang="ko-KR" dirty="0"/>
          </a:p>
        </p:txBody>
      </p:sp>
      <p:sp>
        <p:nvSpPr>
          <p:cNvPr id="3" name="슬라이드 번호 개체 틀 2"/>
          <p:cNvSpPr>
            <a:spLocks noGrp="1"/>
          </p:cNvSpPr>
          <p:nvPr>
            <p:ph type="sldNum" sz="quarter" idx="12"/>
          </p:nvPr>
        </p:nvSpPr>
        <p:spPr>
          <a:xfrm>
            <a:off x="6653213" y="6515100"/>
            <a:ext cx="2133600" cy="271463"/>
          </a:xfrm>
        </p:spPr>
        <p:txBody>
          <a:bodyPr/>
          <a:lstStyle/>
          <a:p>
            <a:pPr>
              <a:defRPr/>
            </a:pPr>
            <a:fld id="{9F02C417-C0B8-4351-8925-2A73E063E24B}" type="slidenum">
              <a:rPr lang="en-US" altLang="ko-KR" smtClean="0"/>
              <a:pPr>
                <a:defRPr/>
              </a:pPr>
              <a:t>34</a:t>
            </a:fld>
            <a:endParaRPr lang="en-US" altLang="ko-KR" dirty="0"/>
          </a:p>
        </p:txBody>
      </p:sp>
      <p:sp>
        <p:nvSpPr>
          <p:cNvPr id="4" name="모서리가 둥근 직사각형 3"/>
          <p:cNvSpPr/>
          <p:nvPr/>
        </p:nvSpPr>
        <p:spPr>
          <a:xfrm>
            <a:off x="179512" y="192633"/>
            <a:ext cx="7200800" cy="500063"/>
          </a:xfrm>
          <a:prstGeom prst="roundRect">
            <a:avLst>
              <a:gd name="adj" fmla="val 0"/>
            </a:avLst>
          </a:prstGeom>
          <a:noFill/>
          <a:ln>
            <a:solidFill>
              <a:schemeClr val="accent2"/>
            </a:solidFill>
          </a:ln>
        </p:spPr>
        <p:style>
          <a:lnRef idx="1">
            <a:schemeClr val="accent6"/>
          </a:lnRef>
          <a:fillRef idx="3">
            <a:schemeClr val="accent6"/>
          </a:fillRef>
          <a:effectRef idx="2">
            <a:schemeClr val="accent6"/>
          </a:effectRef>
          <a:fontRef idx="minor">
            <a:schemeClr val="lt1"/>
          </a:fontRef>
        </p:style>
        <p:txBody>
          <a:bodyPr anchor="ctr"/>
          <a:lstStyle/>
          <a:p>
            <a:pPr algn="ctr">
              <a:defRPr/>
            </a:pPr>
            <a:r>
              <a:rPr lang="en-US" altLang="ko-KR" b="1" dirty="0" smtClean="0">
                <a:solidFill>
                  <a:schemeClr val="tx1"/>
                </a:solidFill>
                <a:latin typeface="굴림" pitchFamily="50" charset="-127"/>
                <a:ea typeface="굴림" pitchFamily="50" charset="-127"/>
              </a:rPr>
              <a:t>Meetings </a:t>
            </a:r>
            <a:r>
              <a:rPr lang="en-US" altLang="ko-KR" b="1" dirty="0">
                <a:solidFill>
                  <a:schemeClr val="tx1"/>
                </a:solidFill>
                <a:latin typeface="굴림" pitchFamily="50" charset="-127"/>
                <a:ea typeface="굴림" pitchFamily="50" charset="-127"/>
              </a:rPr>
              <a:t>at </a:t>
            </a:r>
            <a:r>
              <a:rPr lang="en-US" altLang="ko-KR" b="1" dirty="0" smtClean="0">
                <a:solidFill>
                  <a:schemeClr val="tx1"/>
                </a:solidFill>
                <a:latin typeface="굴림" pitchFamily="50" charset="-127"/>
                <a:ea typeface="굴림" pitchFamily="50" charset="-127"/>
              </a:rPr>
              <a:t>Work during the Years 2008 – 2012: A Diagram</a:t>
            </a:r>
            <a:endParaRPr lang="ko-KR" altLang="en-US" b="1" dirty="0">
              <a:solidFill>
                <a:schemeClr val="tx1"/>
              </a:solidFill>
              <a:latin typeface="굴림" pitchFamily="50" charset="-127"/>
              <a:ea typeface="굴림" pitchFamily="50" charset="-127"/>
            </a:endParaRPr>
          </a:p>
        </p:txBody>
      </p:sp>
      <p:sp>
        <p:nvSpPr>
          <p:cNvPr id="5" name="직사각형 4"/>
          <p:cNvSpPr/>
          <p:nvPr/>
        </p:nvSpPr>
        <p:spPr>
          <a:xfrm>
            <a:off x="142875" y="764704"/>
            <a:ext cx="8858250" cy="5754390"/>
          </a:xfrm>
          <a:prstGeom prst="rect">
            <a:avLst/>
          </a:prstGeom>
          <a:ln/>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ko-KR" altLang="en-US">
              <a:solidFill>
                <a:schemeClr val="bg2">
                  <a:lumMod val="50000"/>
                </a:schemeClr>
              </a:solidFill>
            </a:endParaRPr>
          </a:p>
        </p:txBody>
      </p:sp>
      <p:sp>
        <p:nvSpPr>
          <p:cNvPr id="27" name="TextBox 26"/>
          <p:cNvSpPr txBox="1"/>
          <p:nvPr/>
        </p:nvSpPr>
        <p:spPr>
          <a:xfrm>
            <a:off x="265113" y="990600"/>
            <a:ext cx="1000125" cy="523220"/>
          </a:xfrm>
          <a:prstGeom prst="rect">
            <a:avLst/>
          </a:prstGeom>
          <a:solidFill>
            <a:srgbClr val="DE0000"/>
          </a:solidFill>
          <a:ln>
            <a:solidFill>
              <a:srgbClr val="002060"/>
            </a:solidFill>
          </a:ln>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lang="en-US" altLang="ko-KR" sz="1400" b="1" dirty="0" smtClean="0">
                <a:solidFill>
                  <a:schemeClr val="bg2">
                    <a:lumMod val="50000"/>
                  </a:schemeClr>
                </a:solidFill>
                <a:latin typeface="+mj-lt"/>
                <a:ea typeface="HY동녘M" pitchFamily="18" charset="-127"/>
              </a:rPr>
              <a:t>Chair </a:t>
            </a:r>
            <a:r>
              <a:rPr lang="en-US" altLang="ko-KR" sz="1400" b="1" dirty="0">
                <a:solidFill>
                  <a:schemeClr val="bg2">
                    <a:lumMod val="50000"/>
                  </a:schemeClr>
                </a:solidFill>
                <a:latin typeface="+mj-lt"/>
                <a:ea typeface="HY동녘M" pitchFamily="18" charset="-127"/>
              </a:rPr>
              <a:t>: </a:t>
            </a:r>
            <a:r>
              <a:rPr lang="en-US" altLang="ko-KR" sz="1400" b="1" dirty="0" smtClean="0">
                <a:solidFill>
                  <a:schemeClr val="bg2">
                    <a:lumMod val="50000"/>
                  </a:schemeClr>
                </a:solidFill>
                <a:latin typeface="+mj-lt"/>
                <a:ea typeface="HY동녘M" pitchFamily="18" charset="-127"/>
              </a:rPr>
              <a:t>President</a:t>
            </a:r>
            <a:endParaRPr lang="ko-KR" altLang="en-US" sz="1400" b="1" dirty="0">
              <a:solidFill>
                <a:schemeClr val="bg2">
                  <a:lumMod val="50000"/>
                </a:schemeClr>
              </a:solidFill>
              <a:latin typeface="+mj-lt"/>
              <a:ea typeface="HY동녘M" pitchFamily="18" charset="-127"/>
            </a:endParaRPr>
          </a:p>
        </p:txBody>
      </p:sp>
      <p:sp>
        <p:nvSpPr>
          <p:cNvPr id="29" name="TextBox 28"/>
          <p:cNvSpPr txBox="1"/>
          <p:nvPr/>
        </p:nvSpPr>
        <p:spPr>
          <a:xfrm>
            <a:off x="285720" y="3071810"/>
            <a:ext cx="1000125" cy="739775"/>
          </a:xfrm>
          <a:prstGeom prst="rect">
            <a:avLst/>
          </a:prstGeom>
          <a:solidFill>
            <a:srgbClr val="FFC000"/>
          </a:solidFill>
          <a:ln>
            <a:solidFill>
              <a:srgbClr val="002060"/>
            </a:solidFill>
          </a:ln>
        </p:spPr>
        <p:txBody>
          <a:bodyPr>
            <a:spAutoFit/>
          </a:bodyPr>
          <a:lstStyle/>
          <a:p>
            <a:pPr algn="ctr">
              <a:defRPr/>
            </a:pPr>
            <a:r>
              <a:rPr lang="en-US" altLang="ko-KR" sz="1400" b="1" dirty="0">
                <a:solidFill>
                  <a:schemeClr val="bg2">
                    <a:lumMod val="50000"/>
                  </a:schemeClr>
                </a:solidFill>
                <a:latin typeface="+mj-lt"/>
                <a:ea typeface="HY동녘M" pitchFamily="18" charset="-127"/>
              </a:rPr>
              <a:t>C</a:t>
            </a:r>
            <a:r>
              <a:rPr lang="en-US" altLang="ko-KR" sz="1400" b="1" dirty="0" smtClean="0">
                <a:solidFill>
                  <a:schemeClr val="bg2">
                    <a:lumMod val="50000"/>
                  </a:schemeClr>
                </a:solidFill>
                <a:latin typeface="+mj-lt"/>
                <a:ea typeface="HY동녘M" pitchFamily="18" charset="-127"/>
              </a:rPr>
              <a:t>hair </a:t>
            </a:r>
            <a:r>
              <a:rPr lang="en-US" altLang="ko-KR" sz="1400" b="1" dirty="0">
                <a:solidFill>
                  <a:schemeClr val="bg2">
                    <a:lumMod val="50000"/>
                  </a:schemeClr>
                </a:solidFill>
                <a:latin typeface="+mj-lt"/>
                <a:ea typeface="HY동녘M" pitchFamily="18" charset="-127"/>
              </a:rPr>
              <a:t>: </a:t>
            </a:r>
          </a:p>
          <a:p>
            <a:pPr algn="ctr">
              <a:defRPr/>
            </a:pPr>
            <a:r>
              <a:rPr lang="en-US" altLang="ko-KR" sz="1400" b="1" dirty="0">
                <a:solidFill>
                  <a:schemeClr val="bg2">
                    <a:lumMod val="50000"/>
                  </a:schemeClr>
                </a:solidFill>
                <a:latin typeface="+mj-lt"/>
                <a:ea typeface="HY동녘M" pitchFamily="18" charset="-127"/>
              </a:rPr>
              <a:t>MOSF</a:t>
            </a:r>
          </a:p>
          <a:p>
            <a:pPr algn="ctr">
              <a:defRPr/>
            </a:pPr>
            <a:r>
              <a:rPr lang="en-US" altLang="ko-KR" sz="1400" b="1" dirty="0">
                <a:solidFill>
                  <a:schemeClr val="bg2">
                    <a:lumMod val="50000"/>
                  </a:schemeClr>
                </a:solidFill>
                <a:latin typeface="+mj-lt"/>
                <a:ea typeface="HY동녘M" pitchFamily="18" charset="-127"/>
              </a:rPr>
              <a:t>Minister</a:t>
            </a:r>
          </a:p>
        </p:txBody>
      </p:sp>
      <p:sp>
        <p:nvSpPr>
          <p:cNvPr id="30" name="TextBox 29"/>
          <p:cNvSpPr txBox="1"/>
          <p:nvPr/>
        </p:nvSpPr>
        <p:spPr>
          <a:xfrm>
            <a:off x="285720" y="4071942"/>
            <a:ext cx="1000125" cy="954088"/>
          </a:xfrm>
          <a:prstGeom prst="rect">
            <a:avLst/>
          </a:prstGeom>
          <a:solidFill>
            <a:srgbClr val="92D050"/>
          </a:solidFill>
          <a:ln>
            <a:solidFill>
              <a:srgbClr val="002060"/>
            </a:solidFill>
          </a:ln>
        </p:spPr>
        <p:txBody>
          <a:bodyPr>
            <a:spAutoFit/>
          </a:bodyPr>
          <a:lstStyle/>
          <a:p>
            <a:pPr algn="ctr">
              <a:defRPr/>
            </a:pPr>
            <a:r>
              <a:rPr lang="en-US" altLang="ko-KR" sz="1400" b="1" dirty="0">
                <a:solidFill>
                  <a:schemeClr val="bg2">
                    <a:lumMod val="50000"/>
                  </a:schemeClr>
                </a:solidFill>
                <a:latin typeface="+mj-lt"/>
                <a:ea typeface="HY동녘M" pitchFamily="18" charset="-127"/>
              </a:rPr>
              <a:t>C</a:t>
            </a:r>
            <a:r>
              <a:rPr lang="en-US" altLang="ko-KR" sz="1400" b="1" dirty="0" smtClean="0">
                <a:solidFill>
                  <a:schemeClr val="bg2">
                    <a:lumMod val="50000"/>
                  </a:schemeClr>
                </a:solidFill>
                <a:latin typeface="+mj-lt"/>
                <a:ea typeface="HY동녘M" pitchFamily="18" charset="-127"/>
              </a:rPr>
              <a:t>hair </a:t>
            </a:r>
            <a:r>
              <a:rPr lang="en-US" altLang="ko-KR" sz="1400" b="1" dirty="0">
                <a:solidFill>
                  <a:schemeClr val="bg2">
                    <a:lumMod val="50000"/>
                  </a:schemeClr>
                </a:solidFill>
                <a:latin typeface="+mj-lt"/>
                <a:ea typeface="HY동녘M" pitchFamily="18" charset="-127"/>
              </a:rPr>
              <a:t>: </a:t>
            </a:r>
          </a:p>
          <a:p>
            <a:pPr algn="ctr">
              <a:defRPr/>
            </a:pPr>
            <a:r>
              <a:rPr lang="en-US" altLang="ko-KR" sz="1400" b="1" dirty="0">
                <a:solidFill>
                  <a:schemeClr val="bg2">
                    <a:lumMod val="50000"/>
                  </a:schemeClr>
                </a:solidFill>
                <a:latin typeface="+mj-lt"/>
                <a:ea typeface="HY동녘M" pitchFamily="18" charset="-127"/>
              </a:rPr>
              <a:t>MOSF</a:t>
            </a:r>
          </a:p>
          <a:p>
            <a:pPr algn="ctr">
              <a:defRPr/>
            </a:pPr>
            <a:r>
              <a:rPr lang="en-US" altLang="ko-KR" sz="1400" b="1" dirty="0" smtClean="0">
                <a:solidFill>
                  <a:schemeClr val="bg2">
                    <a:lumMod val="50000"/>
                  </a:schemeClr>
                </a:solidFill>
                <a:latin typeface="+mj-lt"/>
                <a:ea typeface="HY동녘M" pitchFamily="18" charset="-127"/>
              </a:rPr>
              <a:t>Vice-</a:t>
            </a:r>
            <a:endParaRPr lang="en-US" altLang="ko-KR" sz="1400" b="1" dirty="0">
              <a:solidFill>
                <a:schemeClr val="bg2">
                  <a:lumMod val="50000"/>
                </a:schemeClr>
              </a:solidFill>
              <a:latin typeface="+mj-lt"/>
              <a:ea typeface="HY동녘M" pitchFamily="18" charset="-127"/>
            </a:endParaRPr>
          </a:p>
          <a:p>
            <a:pPr algn="ctr">
              <a:defRPr/>
            </a:pPr>
            <a:r>
              <a:rPr lang="en-US" altLang="ko-KR" sz="1400" b="1" dirty="0">
                <a:solidFill>
                  <a:schemeClr val="bg2">
                    <a:lumMod val="50000"/>
                  </a:schemeClr>
                </a:solidFill>
                <a:latin typeface="+mj-lt"/>
                <a:ea typeface="HY동녘M" pitchFamily="18" charset="-127"/>
              </a:rPr>
              <a:t>Minister</a:t>
            </a:r>
          </a:p>
        </p:txBody>
      </p:sp>
      <p:sp>
        <p:nvSpPr>
          <p:cNvPr id="31" name="TextBox 30"/>
          <p:cNvSpPr txBox="1"/>
          <p:nvPr/>
        </p:nvSpPr>
        <p:spPr>
          <a:xfrm>
            <a:off x="285720" y="5286388"/>
            <a:ext cx="1000125" cy="707886"/>
          </a:xfrm>
          <a:prstGeom prst="rect">
            <a:avLst/>
          </a:prstGeom>
          <a:solidFill>
            <a:schemeClr val="bg1">
              <a:lumMod val="60000"/>
              <a:lumOff val="40000"/>
            </a:schemeClr>
          </a:solidFill>
          <a:ln>
            <a:solidFill>
              <a:srgbClr val="002060"/>
            </a:solidFill>
          </a:ln>
        </p:spPr>
        <p:txBody>
          <a:bodyPr>
            <a:spAutoFit/>
          </a:bodyPr>
          <a:lstStyle/>
          <a:p>
            <a:pPr algn="ctr">
              <a:defRPr/>
            </a:pPr>
            <a:r>
              <a:rPr lang="en-US" altLang="ko-KR" sz="1400" b="1" dirty="0" smtClean="0">
                <a:solidFill>
                  <a:schemeClr val="bg2">
                    <a:lumMod val="50000"/>
                  </a:schemeClr>
                </a:solidFill>
                <a:latin typeface="+mj-lt"/>
                <a:ea typeface="HY동녘M" pitchFamily="18" charset="-127"/>
              </a:rPr>
              <a:t>Crisis(C) </a:t>
            </a:r>
            <a:endParaRPr lang="en-US" altLang="ko-KR" sz="1400" b="1" dirty="0">
              <a:solidFill>
                <a:schemeClr val="bg2">
                  <a:lumMod val="50000"/>
                </a:schemeClr>
              </a:solidFill>
              <a:latin typeface="+mj-lt"/>
              <a:ea typeface="HY동녘M" pitchFamily="18" charset="-127"/>
            </a:endParaRPr>
          </a:p>
          <a:p>
            <a:pPr algn="ctr">
              <a:defRPr/>
            </a:pPr>
            <a:r>
              <a:rPr lang="en-US" altLang="ko-KR" sz="1400" b="1" dirty="0" smtClean="0">
                <a:solidFill>
                  <a:schemeClr val="bg2">
                    <a:lumMod val="50000"/>
                  </a:schemeClr>
                </a:solidFill>
                <a:latin typeface="+mj-lt"/>
                <a:ea typeface="HY동녘M" pitchFamily="18" charset="-127"/>
              </a:rPr>
              <a:t>vs.</a:t>
            </a:r>
            <a:endParaRPr lang="en-US" altLang="ko-KR" sz="1400" b="1" dirty="0">
              <a:solidFill>
                <a:schemeClr val="bg2">
                  <a:lumMod val="50000"/>
                </a:schemeClr>
              </a:solidFill>
              <a:latin typeface="+mj-lt"/>
              <a:ea typeface="HY동녘M" pitchFamily="18" charset="-127"/>
            </a:endParaRPr>
          </a:p>
          <a:p>
            <a:pPr algn="ctr">
              <a:defRPr/>
            </a:pPr>
            <a:r>
              <a:rPr lang="en-US" altLang="ko-KR" sz="1200" b="1" dirty="0" smtClean="0">
                <a:solidFill>
                  <a:schemeClr val="bg2">
                    <a:lumMod val="50000"/>
                  </a:schemeClr>
                </a:solidFill>
                <a:latin typeface="+mj-lt"/>
                <a:ea typeface="HY동녘M" pitchFamily="18" charset="-127"/>
              </a:rPr>
              <a:t>Normalcy(N)</a:t>
            </a:r>
            <a:endParaRPr lang="en-US" altLang="ko-KR" sz="1200" b="1" dirty="0">
              <a:solidFill>
                <a:schemeClr val="bg2">
                  <a:lumMod val="50000"/>
                </a:schemeClr>
              </a:solidFill>
              <a:latin typeface="+mj-lt"/>
              <a:ea typeface="HY동녘M" pitchFamily="18" charset="-127"/>
            </a:endParaRPr>
          </a:p>
        </p:txBody>
      </p:sp>
      <p:grpSp>
        <p:nvGrpSpPr>
          <p:cNvPr id="6" name="그룹 65"/>
          <p:cNvGrpSpPr>
            <a:grpSpLocks/>
          </p:cNvGrpSpPr>
          <p:nvPr/>
        </p:nvGrpSpPr>
        <p:grpSpPr bwMode="auto">
          <a:xfrm>
            <a:off x="8286750" y="1749425"/>
            <a:ext cx="642938" cy="579438"/>
            <a:chOff x="8822529" y="1992603"/>
            <a:chExt cx="642942" cy="579141"/>
          </a:xfrm>
        </p:grpSpPr>
        <p:sp>
          <p:nvSpPr>
            <p:cNvPr id="45" name="TextBox 44"/>
            <p:cNvSpPr txBox="1"/>
            <p:nvPr/>
          </p:nvSpPr>
          <p:spPr>
            <a:xfrm>
              <a:off x="8822529" y="1992603"/>
              <a:ext cx="642942" cy="461726"/>
            </a:xfrm>
            <a:prstGeom prst="rect">
              <a:avLst/>
            </a:prstGeom>
            <a:noFill/>
          </p:spPr>
          <p:txBody>
            <a:bodyPr>
              <a:spAutoFit/>
            </a:bodyPr>
            <a:lstStyle/>
            <a:p>
              <a:pPr algn="ctr">
                <a:defRPr/>
              </a:pPr>
              <a:r>
                <a:rPr lang="en-US" altLang="ko-KR" sz="1200" b="1" dirty="0">
                  <a:solidFill>
                    <a:schemeClr val="bg2">
                      <a:lumMod val="50000"/>
                    </a:schemeClr>
                  </a:solidFill>
                  <a:latin typeface="+mj-lt"/>
                  <a:ea typeface="HY동녘M" pitchFamily="18" charset="-127"/>
                </a:rPr>
                <a:t>Dec.</a:t>
              </a:r>
            </a:p>
            <a:p>
              <a:pPr algn="ctr">
                <a:defRPr/>
              </a:pPr>
              <a:r>
                <a:rPr lang="en-US" altLang="ko-KR" sz="1200" b="1" dirty="0">
                  <a:solidFill>
                    <a:schemeClr val="bg2">
                      <a:lumMod val="50000"/>
                    </a:schemeClr>
                  </a:solidFill>
                  <a:latin typeface="+mj-lt"/>
                  <a:ea typeface="HY동녘M" pitchFamily="18" charset="-127"/>
                </a:rPr>
                <a:t>2012</a:t>
              </a:r>
              <a:endParaRPr lang="ko-KR" altLang="en-US" sz="1200" b="1" dirty="0">
                <a:solidFill>
                  <a:schemeClr val="bg2">
                    <a:lumMod val="50000"/>
                  </a:schemeClr>
                </a:solidFill>
                <a:latin typeface="+mj-lt"/>
                <a:ea typeface="HY동녘M" pitchFamily="18" charset="-127"/>
              </a:endParaRPr>
            </a:p>
          </p:txBody>
        </p:sp>
        <p:cxnSp>
          <p:nvCxnSpPr>
            <p:cNvPr id="65" name="직선 연결선 64"/>
            <p:cNvCxnSpPr/>
            <p:nvPr/>
          </p:nvCxnSpPr>
          <p:spPr>
            <a:xfrm rot="5400000">
              <a:off x="9059899" y="2499550"/>
              <a:ext cx="142802" cy="1588"/>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grpSp>
        <p:nvGrpSpPr>
          <p:cNvPr id="7" name="그룹 69"/>
          <p:cNvGrpSpPr>
            <a:grpSpLocks/>
          </p:cNvGrpSpPr>
          <p:nvPr/>
        </p:nvGrpSpPr>
        <p:grpSpPr bwMode="auto">
          <a:xfrm>
            <a:off x="3663950" y="2171700"/>
            <a:ext cx="642938" cy="587375"/>
            <a:chOff x="3786182" y="2415013"/>
            <a:chExt cx="642942" cy="586153"/>
          </a:xfrm>
        </p:grpSpPr>
        <p:sp>
          <p:nvSpPr>
            <p:cNvPr id="40" name="TextBox 39"/>
            <p:cNvSpPr txBox="1"/>
            <p:nvPr/>
          </p:nvSpPr>
          <p:spPr>
            <a:xfrm>
              <a:off x="3786182" y="2540165"/>
              <a:ext cx="642942" cy="461001"/>
            </a:xfrm>
            <a:prstGeom prst="rect">
              <a:avLst/>
            </a:prstGeom>
            <a:noFill/>
          </p:spPr>
          <p:txBody>
            <a:bodyPr>
              <a:spAutoFit/>
            </a:bodyPr>
            <a:lstStyle/>
            <a:p>
              <a:pPr algn="ctr">
                <a:defRPr/>
              </a:pPr>
              <a:r>
                <a:rPr lang="en-US" altLang="ko-KR" sz="1200" b="1" dirty="0">
                  <a:solidFill>
                    <a:schemeClr val="bg2">
                      <a:lumMod val="50000"/>
                    </a:schemeClr>
                  </a:solidFill>
                  <a:latin typeface="+mj-lt"/>
                  <a:ea typeface="HY동녘M" pitchFamily="18" charset="-127"/>
                </a:rPr>
                <a:t>Jan.</a:t>
              </a:r>
            </a:p>
            <a:p>
              <a:pPr algn="ctr">
                <a:defRPr/>
              </a:pPr>
              <a:r>
                <a:rPr lang="en-US" altLang="ko-KR" sz="1200" b="1" dirty="0">
                  <a:solidFill>
                    <a:schemeClr val="bg2">
                      <a:lumMod val="50000"/>
                    </a:schemeClr>
                  </a:solidFill>
                  <a:latin typeface="+mj-lt"/>
                  <a:ea typeface="HY동녘M" pitchFamily="18" charset="-127"/>
                </a:rPr>
                <a:t>2009</a:t>
              </a:r>
              <a:endParaRPr lang="ko-KR" altLang="en-US" sz="1200" b="1" dirty="0">
                <a:solidFill>
                  <a:schemeClr val="bg2">
                    <a:lumMod val="50000"/>
                  </a:schemeClr>
                </a:solidFill>
                <a:latin typeface="+mj-lt"/>
                <a:ea typeface="HY동녘M" pitchFamily="18" charset="-127"/>
              </a:endParaRPr>
            </a:p>
          </p:txBody>
        </p:sp>
        <p:cxnSp>
          <p:nvCxnSpPr>
            <p:cNvPr id="58" name="직선 연결선 57"/>
            <p:cNvCxnSpPr/>
            <p:nvPr/>
          </p:nvCxnSpPr>
          <p:spPr>
            <a:xfrm rot="5400000">
              <a:off x="4014138" y="2485508"/>
              <a:ext cx="142578" cy="1588"/>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cxnSp>
        <p:nvCxnSpPr>
          <p:cNvPr id="73" name="직선 연결선 72"/>
          <p:cNvCxnSpPr/>
          <p:nvPr/>
        </p:nvCxnSpPr>
        <p:spPr>
          <a:xfrm>
            <a:off x="3995936" y="1268760"/>
            <a:ext cx="0" cy="792088"/>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15" name="직선 연결선 14"/>
          <p:cNvCxnSpPr/>
          <p:nvPr/>
        </p:nvCxnSpPr>
        <p:spPr>
          <a:xfrm>
            <a:off x="4010918" y="1258888"/>
            <a:ext cx="4881562" cy="158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8" name="그룹 52"/>
          <p:cNvGrpSpPr>
            <a:grpSpLocks/>
          </p:cNvGrpSpPr>
          <p:nvPr/>
        </p:nvGrpSpPr>
        <p:grpSpPr bwMode="auto">
          <a:xfrm>
            <a:off x="1463550" y="2276872"/>
            <a:ext cx="7500938" cy="2359025"/>
            <a:chOff x="1142182" y="2500306"/>
            <a:chExt cx="7573222" cy="2359042"/>
          </a:xfrm>
        </p:grpSpPr>
        <p:cxnSp>
          <p:nvCxnSpPr>
            <p:cNvPr id="9" name="직선 화살표 연결선 8"/>
            <p:cNvCxnSpPr/>
            <p:nvPr/>
          </p:nvCxnSpPr>
          <p:spPr>
            <a:xfrm>
              <a:off x="1142182" y="2500306"/>
              <a:ext cx="7573222" cy="1588"/>
            </a:xfrm>
            <a:prstGeom prst="straightConnector1">
              <a:avLst/>
            </a:prstGeom>
            <a:ln w="28575">
              <a:solidFill>
                <a:schemeClr val="bg1">
                  <a:lumMod val="50000"/>
                </a:schemeClr>
              </a:solidFill>
              <a:tailEnd type="arrow"/>
            </a:ln>
          </p:spPr>
          <p:style>
            <a:lnRef idx="1">
              <a:schemeClr val="dk1"/>
            </a:lnRef>
            <a:fillRef idx="0">
              <a:schemeClr val="dk1"/>
            </a:fillRef>
            <a:effectRef idx="0">
              <a:schemeClr val="dk1"/>
            </a:effectRef>
            <a:fontRef idx="minor">
              <a:schemeClr val="tx1"/>
            </a:fontRef>
          </p:style>
        </p:cxnSp>
        <p:cxnSp>
          <p:nvCxnSpPr>
            <p:cNvPr id="12" name="직선 연결선 11"/>
            <p:cNvCxnSpPr/>
            <p:nvPr/>
          </p:nvCxnSpPr>
          <p:spPr>
            <a:xfrm>
              <a:off x="1142182" y="3714753"/>
              <a:ext cx="7501096" cy="158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 name="직선 연결선 13"/>
            <p:cNvCxnSpPr/>
            <p:nvPr/>
          </p:nvCxnSpPr>
          <p:spPr>
            <a:xfrm>
              <a:off x="1142182" y="4857761"/>
              <a:ext cx="7501096" cy="1587"/>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50" name="직선 연결선 49"/>
            <p:cNvCxnSpPr/>
            <p:nvPr/>
          </p:nvCxnSpPr>
          <p:spPr>
            <a:xfrm>
              <a:off x="1143785" y="2501894"/>
              <a:ext cx="10619" cy="1222557"/>
            </a:xfrm>
            <a:prstGeom prst="line">
              <a:avLst/>
            </a:prstGeom>
            <a:ln w="19050">
              <a:solidFill>
                <a:srgbClr val="FFC000"/>
              </a:solidFill>
            </a:ln>
          </p:spPr>
          <p:style>
            <a:lnRef idx="1">
              <a:schemeClr val="dk1"/>
            </a:lnRef>
            <a:fillRef idx="0">
              <a:schemeClr val="dk1"/>
            </a:fillRef>
            <a:effectRef idx="0">
              <a:schemeClr val="dk1"/>
            </a:effectRef>
            <a:fontRef idx="minor">
              <a:schemeClr val="tx1"/>
            </a:fontRef>
          </p:style>
        </p:cxnSp>
      </p:grpSp>
      <p:cxnSp>
        <p:nvCxnSpPr>
          <p:cNvPr id="96" name="직선 화살표 연결선 95"/>
          <p:cNvCxnSpPr/>
          <p:nvPr/>
        </p:nvCxnSpPr>
        <p:spPr>
          <a:xfrm>
            <a:off x="1446213" y="1258888"/>
            <a:ext cx="2482850" cy="1587"/>
          </a:xfrm>
          <a:prstGeom prst="straightConnector1">
            <a:avLst/>
          </a:prstGeom>
          <a:ln w="19050">
            <a:solidFill>
              <a:schemeClr val="bg1">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grpSp>
        <p:nvGrpSpPr>
          <p:cNvPr id="10" name="그룹 67"/>
          <p:cNvGrpSpPr>
            <a:grpSpLocks/>
          </p:cNvGrpSpPr>
          <p:nvPr/>
        </p:nvGrpSpPr>
        <p:grpSpPr bwMode="auto">
          <a:xfrm>
            <a:off x="5478463" y="2171700"/>
            <a:ext cx="642937" cy="587375"/>
            <a:chOff x="5753108" y="2415013"/>
            <a:chExt cx="642942" cy="586153"/>
          </a:xfrm>
        </p:grpSpPr>
        <p:sp>
          <p:nvSpPr>
            <p:cNvPr id="41" name="TextBox 40"/>
            <p:cNvSpPr txBox="1"/>
            <p:nvPr/>
          </p:nvSpPr>
          <p:spPr>
            <a:xfrm>
              <a:off x="5753108" y="2540165"/>
              <a:ext cx="642942" cy="461001"/>
            </a:xfrm>
            <a:prstGeom prst="rect">
              <a:avLst/>
            </a:prstGeom>
            <a:noFill/>
          </p:spPr>
          <p:txBody>
            <a:bodyPr>
              <a:spAutoFit/>
            </a:bodyPr>
            <a:lstStyle/>
            <a:p>
              <a:pPr algn="ctr">
                <a:defRPr/>
              </a:pPr>
              <a:r>
                <a:rPr lang="en-US" altLang="ko-KR" sz="1200" b="1" dirty="0">
                  <a:solidFill>
                    <a:schemeClr val="bg2">
                      <a:lumMod val="50000"/>
                    </a:schemeClr>
                  </a:solidFill>
                  <a:latin typeface="+mj-lt"/>
                  <a:ea typeface="HY동녘M" pitchFamily="18" charset="-127"/>
                </a:rPr>
                <a:t>Sept.</a:t>
              </a:r>
            </a:p>
            <a:p>
              <a:pPr algn="ctr">
                <a:defRPr/>
              </a:pPr>
              <a:r>
                <a:rPr lang="en-US" altLang="ko-KR" sz="1200" b="1" dirty="0">
                  <a:solidFill>
                    <a:schemeClr val="bg2">
                      <a:lumMod val="50000"/>
                    </a:schemeClr>
                  </a:solidFill>
                  <a:latin typeface="+mj-lt"/>
                  <a:ea typeface="HY동녘M" pitchFamily="18" charset="-127"/>
                </a:rPr>
                <a:t>2010</a:t>
              </a:r>
              <a:endParaRPr lang="ko-KR" altLang="en-US" sz="1200" b="1" dirty="0">
                <a:solidFill>
                  <a:schemeClr val="bg2">
                    <a:lumMod val="50000"/>
                  </a:schemeClr>
                </a:solidFill>
                <a:latin typeface="+mj-lt"/>
                <a:ea typeface="HY동녘M" pitchFamily="18" charset="-127"/>
              </a:endParaRPr>
            </a:p>
          </p:txBody>
        </p:sp>
        <p:cxnSp>
          <p:nvCxnSpPr>
            <p:cNvPr id="59" name="직선 연결선 58"/>
            <p:cNvCxnSpPr/>
            <p:nvPr/>
          </p:nvCxnSpPr>
          <p:spPr>
            <a:xfrm rot="5400000">
              <a:off x="6001702" y="2485508"/>
              <a:ext cx="142578" cy="1588"/>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cxnSp>
        <p:nvCxnSpPr>
          <p:cNvPr id="104" name="직선 연결선 103"/>
          <p:cNvCxnSpPr/>
          <p:nvPr/>
        </p:nvCxnSpPr>
        <p:spPr>
          <a:xfrm rot="5400000">
            <a:off x="4217194" y="4328319"/>
            <a:ext cx="3143250" cy="4762"/>
          </a:xfrm>
          <a:prstGeom prst="line">
            <a:avLst/>
          </a:prstGeom>
          <a:ln w="19050">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cxnSp>
        <p:nvCxnSpPr>
          <p:cNvPr id="105" name="직선 연결선 104"/>
          <p:cNvCxnSpPr/>
          <p:nvPr/>
        </p:nvCxnSpPr>
        <p:spPr>
          <a:xfrm rot="5400000">
            <a:off x="5414963" y="1651000"/>
            <a:ext cx="785812" cy="1588"/>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grpSp>
        <p:nvGrpSpPr>
          <p:cNvPr id="11" name="그룹 70"/>
          <p:cNvGrpSpPr>
            <a:grpSpLocks/>
          </p:cNvGrpSpPr>
          <p:nvPr/>
        </p:nvGrpSpPr>
        <p:grpSpPr bwMode="auto">
          <a:xfrm>
            <a:off x="2000250" y="2155825"/>
            <a:ext cx="642938" cy="603250"/>
            <a:chOff x="1500166" y="2398995"/>
            <a:chExt cx="642942" cy="602171"/>
          </a:xfrm>
        </p:grpSpPr>
        <p:sp>
          <p:nvSpPr>
            <p:cNvPr id="39" name="TextBox 38"/>
            <p:cNvSpPr txBox="1"/>
            <p:nvPr/>
          </p:nvSpPr>
          <p:spPr>
            <a:xfrm>
              <a:off x="1500166" y="2540030"/>
              <a:ext cx="642942" cy="461136"/>
            </a:xfrm>
            <a:prstGeom prst="rect">
              <a:avLst/>
            </a:prstGeom>
            <a:noFill/>
          </p:spPr>
          <p:txBody>
            <a:bodyPr>
              <a:spAutoFit/>
            </a:bodyPr>
            <a:lstStyle/>
            <a:p>
              <a:pPr algn="ctr">
                <a:defRPr/>
              </a:pPr>
              <a:r>
                <a:rPr lang="en-US" altLang="ko-KR" sz="1200" b="1" dirty="0">
                  <a:solidFill>
                    <a:schemeClr val="bg2">
                      <a:lumMod val="50000"/>
                    </a:schemeClr>
                  </a:solidFill>
                  <a:latin typeface="+mj-lt"/>
                  <a:ea typeface="HY동녘M" pitchFamily="18" charset="-127"/>
                </a:rPr>
                <a:t>Jul.</a:t>
              </a:r>
            </a:p>
            <a:p>
              <a:pPr algn="ctr">
                <a:defRPr/>
              </a:pPr>
              <a:r>
                <a:rPr lang="en-US" altLang="ko-KR" sz="1200" b="1" dirty="0">
                  <a:solidFill>
                    <a:schemeClr val="bg2">
                      <a:lumMod val="50000"/>
                    </a:schemeClr>
                  </a:solidFill>
                  <a:latin typeface="+mj-lt"/>
                  <a:ea typeface="HY동녘M" pitchFamily="18" charset="-127"/>
                </a:rPr>
                <a:t>2008</a:t>
              </a:r>
              <a:endParaRPr lang="ko-KR" altLang="en-US" sz="1200" b="1" dirty="0">
                <a:solidFill>
                  <a:schemeClr val="bg2">
                    <a:lumMod val="50000"/>
                  </a:schemeClr>
                </a:solidFill>
                <a:latin typeface="+mj-lt"/>
                <a:ea typeface="HY동녘M" pitchFamily="18" charset="-127"/>
              </a:endParaRPr>
            </a:p>
          </p:txBody>
        </p:sp>
        <p:cxnSp>
          <p:nvCxnSpPr>
            <p:cNvPr id="55" name="직선 연결선 54"/>
            <p:cNvCxnSpPr/>
            <p:nvPr/>
          </p:nvCxnSpPr>
          <p:spPr>
            <a:xfrm rot="5400000">
              <a:off x="1729690" y="2469511"/>
              <a:ext cx="142619" cy="1587"/>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cxnSp>
        <p:nvCxnSpPr>
          <p:cNvPr id="80" name="직선 연결선 79"/>
          <p:cNvCxnSpPr/>
          <p:nvPr/>
        </p:nvCxnSpPr>
        <p:spPr>
          <a:xfrm rot="5400000">
            <a:off x="1088232" y="4687093"/>
            <a:ext cx="2413000" cy="17463"/>
          </a:xfrm>
          <a:prstGeom prst="line">
            <a:avLst/>
          </a:prstGeom>
          <a:ln w="19050">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cxnSp>
        <p:nvCxnSpPr>
          <p:cNvPr id="106" name="직선 연결선 105"/>
          <p:cNvCxnSpPr/>
          <p:nvPr/>
        </p:nvCxnSpPr>
        <p:spPr>
          <a:xfrm rot="5400000">
            <a:off x="1945481" y="3113882"/>
            <a:ext cx="714375" cy="1588"/>
          </a:xfrm>
          <a:prstGeom prst="line">
            <a:avLst/>
          </a:prstGeom>
          <a:ln w="19050">
            <a:solidFill>
              <a:srgbClr val="FFC000"/>
            </a:solidFill>
          </a:ln>
        </p:spPr>
        <p:style>
          <a:lnRef idx="1">
            <a:schemeClr val="dk1"/>
          </a:lnRef>
          <a:fillRef idx="0">
            <a:schemeClr val="dk1"/>
          </a:fillRef>
          <a:effectRef idx="0">
            <a:schemeClr val="dk1"/>
          </a:effectRef>
          <a:fontRef idx="minor">
            <a:schemeClr val="tx1"/>
          </a:fontRef>
        </p:style>
      </p:cxnSp>
      <p:grpSp>
        <p:nvGrpSpPr>
          <p:cNvPr id="13" name="그룹 68"/>
          <p:cNvGrpSpPr>
            <a:grpSpLocks/>
          </p:cNvGrpSpPr>
          <p:nvPr/>
        </p:nvGrpSpPr>
        <p:grpSpPr bwMode="auto">
          <a:xfrm>
            <a:off x="5910263" y="2185988"/>
            <a:ext cx="642937" cy="573087"/>
            <a:chOff x="6643702" y="2428868"/>
            <a:chExt cx="642942" cy="572298"/>
          </a:xfrm>
        </p:grpSpPr>
        <p:sp>
          <p:nvSpPr>
            <p:cNvPr id="42" name="TextBox 41"/>
            <p:cNvSpPr txBox="1"/>
            <p:nvPr/>
          </p:nvSpPr>
          <p:spPr>
            <a:xfrm>
              <a:off x="6643702" y="2539840"/>
              <a:ext cx="642942" cy="461326"/>
            </a:xfrm>
            <a:prstGeom prst="rect">
              <a:avLst/>
            </a:prstGeom>
            <a:noFill/>
          </p:spPr>
          <p:txBody>
            <a:bodyPr>
              <a:spAutoFit/>
            </a:bodyPr>
            <a:lstStyle/>
            <a:p>
              <a:pPr algn="ctr">
                <a:defRPr/>
              </a:pPr>
              <a:r>
                <a:rPr lang="en-US" altLang="ko-KR" sz="1200" b="1" dirty="0">
                  <a:solidFill>
                    <a:schemeClr val="bg2">
                      <a:lumMod val="50000"/>
                    </a:schemeClr>
                  </a:solidFill>
                  <a:latin typeface="+mj-lt"/>
                  <a:ea typeface="HY동녘M" pitchFamily="18" charset="-127"/>
                </a:rPr>
                <a:t>Jan.</a:t>
              </a:r>
            </a:p>
            <a:p>
              <a:pPr algn="ctr">
                <a:defRPr/>
              </a:pPr>
              <a:r>
                <a:rPr lang="en-US" altLang="ko-KR" sz="1200" b="1" dirty="0">
                  <a:solidFill>
                    <a:schemeClr val="bg2">
                      <a:lumMod val="50000"/>
                    </a:schemeClr>
                  </a:solidFill>
                  <a:latin typeface="+mj-lt"/>
                  <a:ea typeface="HY동녘M" pitchFamily="18" charset="-127"/>
                </a:rPr>
                <a:t>2011</a:t>
              </a:r>
              <a:endParaRPr lang="ko-KR" altLang="en-US" sz="1200" b="1" dirty="0">
                <a:solidFill>
                  <a:schemeClr val="bg2">
                    <a:lumMod val="50000"/>
                  </a:schemeClr>
                </a:solidFill>
                <a:latin typeface="+mj-lt"/>
                <a:ea typeface="HY동녘M" pitchFamily="18" charset="-127"/>
              </a:endParaRPr>
            </a:p>
          </p:txBody>
        </p:sp>
        <p:cxnSp>
          <p:nvCxnSpPr>
            <p:cNvPr id="62" name="직선 연결선 61"/>
            <p:cNvCxnSpPr/>
            <p:nvPr/>
          </p:nvCxnSpPr>
          <p:spPr>
            <a:xfrm rot="5400000">
              <a:off x="6871609" y="2499414"/>
              <a:ext cx="142678" cy="1587"/>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cxnSp>
        <p:nvCxnSpPr>
          <p:cNvPr id="110" name="직선 연결선 109"/>
          <p:cNvCxnSpPr/>
          <p:nvPr/>
        </p:nvCxnSpPr>
        <p:spPr>
          <a:xfrm rot="5400000">
            <a:off x="5852319" y="3113882"/>
            <a:ext cx="714375" cy="1587"/>
          </a:xfrm>
          <a:prstGeom prst="line">
            <a:avLst/>
          </a:prstGeom>
          <a:ln w="19050">
            <a:solidFill>
              <a:srgbClr val="FFC000"/>
            </a:solidFill>
          </a:ln>
        </p:spPr>
        <p:style>
          <a:lnRef idx="1">
            <a:schemeClr val="dk1"/>
          </a:lnRef>
          <a:fillRef idx="0">
            <a:schemeClr val="dk1"/>
          </a:fillRef>
          <a:effectRef idx="0">
            <a:schemeClr val="dk1"/>
          </a:effectRef>
          <a:fontRef idx="minor">
            <a:schemeClr val="tx1"/>
          </a:fontRef>
        </p:style>
      </p:cxnSp>
      <p:grpSp>
        <p:nvGrpSpPr>
          <p:cNvPr id="16" name="그룹 71"/>
          <p:cNvGrpSpPr>
            <a:grpSpLocks/>
          </p:cNvGrpSpPr>
          <p:nvPr/>
        </p:nvGrpSpPr>
        <p:grpSpPr bwMode="auto">
          <a:xfrm>
            <a:off x="6805613" y="2185988"/>
            <a:ext cx="642937" cy="573087"/>
            <a:chOff x="7358082" y="2428868"/>
            <a:chExt cx="642942" cy="572298"/>
          </a:xfrm>
        </p:grpSpPr>
        <p:sp>
          <p:nvSpPr>
            <p:cNvPr id="43" name="TextBox 42"/>
            <p:cNvSpPr txBox="1"/>
            <p:nvPr/>
          </p:nvSpPr>
          <p:spPr>
            <a:xfrm>
              <a:off x="7358082" y="2539840"/>
              <a:ext cx="642942" cy="461326"/>
            </a:xfrm>
            <a:prstGeom prst="rect">
              <a:avLst/>
            </a:prstGeom>
            <a:noFill/>
          </p:spPr>
          <p:txBody>
            <a:bodyPr>
              <a:spAutoFit/>
            </a:bodyPr>
            <a:lstStyle/>
            <a:p>
              <a:pPr algn="ctr">
                <a:defRPr/>
              </a:pPr>
              <a:r>
                <a:rPr lang="en-US" altLang="ko-KR" sz="1200" b="1" dirty="0">
                  <a:solidFill>
                    <a:schemeClr val="bg2">
                      <a:lumMod val="50000"/>
                    </a:schemeClr>
                  </a:solidFill>
                  <a:latin typeface="+mj-lt"/>
                  <a:ea typeface="HY동녘M" pitchFamily="18" charset="-127"/>
                </a:rPr>
                <a:t>Oct.</a:t>
              </a:r>
            </a:p>
            <a:p>
              <a:pPr algn="ctr">
                <a:defRPr/>
              </a:pPr>
              <a:r>
                <a:rPr lang="en-US" altLang="ko-KR" sz="1200" b="1" dirty="0">
                  <a:solidFill>
                    <a:schemeClr val="bg2">
                      <a:lumMod val="50000"/>
                    </a:schemeClr>
                  </a:solidFill>
                  <a:latin typeface="+mj-lt"/>
                  <a:ea typeface="HY동녘M" pitchFamily="18" charset="-127"/>
                </a:rPr>
                <a:t>2011</a:t>
              </a:r>
              <a:endParaRPr lang="ko-KR" altLang="en-US" sz="1200" b="1" dirty="0">
                <a:solidFill>
                  <a:schemeClr val="bg2">
                    <a:lumMod val="50000"/>
                  </a:schemeClr>
                </a:solidFill>
                <a:latin typeface="+mj-lt"/>
                <a:ea typeface="HY동녘M" pitchFamily="18" charset="-127"/>
              </a:endParaRPr>
            </a:p>
          </p:txBody>
        </p:sp>
        <p:cxnSp>
          <p:nvCxnSpPr>
            <p:cNvPr id="63" name="직선 연결선 62"/>
            <p:cNvCxnSpPr/>
            <p:nvPr/>
          </p:nvCxnSpPr>
          <p:spPr>
            <a:xfrm rot="5400000">
              <a:off x="7600276" y="2499414"/>
              <a:ext cx="142678" cy="1588"/>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cxnSp>
        <p:nvCxnSpPr>
          <p:cNvPr id="112" name="직선 연결선 111"/>
          <p:cNvCxnSpPr/>
          <p:nvPr/>
        </p:nvCxnSpPr>
        <p:spPr>
          <a:xfrm rot="5400000">
            <a:off x="6738938" y="1651000"/>
            <a:ext cx="785812" cy="1588"/>
          </a:xfrm>
          <a:prstGeom prst="line">
            <a:avLst/>
          </a:prstGeom>
          <a:ln w="19050">
            <a:solidFill>
              <a:srgbClr val="C00000"/>
            </a:solidFill>
          </a:ln>
        </p:spPr>
        <p:style>
          <a:lnRef idx="1">
            <a:schemeClr val="dk1"/>
          </a:lnRef>
          <a:fillRef idx="0">
            <a:schemeClr val="dk1"/>
          </a:fillRef>
          <a:effectRef idx="0">
            <a:schemeClr val="dk1"/>
          </a:effectRef>
          <a:fontRef idx="minor">
            <a:schemeClr val="tx1"/>
          </a:fontRef>
        </p:style>
      </p:cxnSp>
      <p:cxnSp>
        <p:nvCxnSpPr>
          <p:cNvPr id="114" name="직선 연결선 113"/>
          <p:cNvCxnSpPr>
            <a:stCxn id="43" idx="2"/>
          </p:cNvCxnSpPr>
          <p:nvPr/>
        </p:nvCxnSpPr>
        <p:spPr>
          <a:xfrm flipH="1">
            <a:off x="7116764" y="2759075"/>
            <a:ext cx="10318" cy="712788"/>
          </a:xfrm>
          <a:prstGeom prst="line">
            <a:avLst/>
          </a:prstGeom>
          <a:ln w="19050">
            <a:solidFill>
              <a:srgbClr val="FFC000"/>
            </a:solidFill>
          </a:ln>
        </p:spPr>
        <p:style>
          <a:lnRef idx="1">
            <a:schemeClr val="dk1"/>
          </a:lnRef>
          <a:fillRef idx="0">
            <a:schemeClr val="dk1"/>
          </a:fillRef>
          <a:effectRef idx="0">
            <a:schemeClr val="dk1"/>
          </a:effectRef>
          <a:fontRef idx="minor">
            <a:schemeClr val="tx1"/>
          </a:fontRef>
        </p:style>
      </p:cxnSp>
      <p:grpSp>
        <p:nvGrpSpPr>
          <p:cNvPr id="17" name="그룹 66"/>
          <p:cNvGrpSpPr>
            <a:grpSpLocks/>
          </p:cNvGrpSpPr>
          <p:nvPr/>
        </p:nvGrpSpPr>
        <p:grpSpPr bwMode="auto">
          <a:xfrm>
            <a:off x="7716838" y="2185988"/>
            <a:ext cx="642937" cy="573087"/>
            <a:chOff x="8143900" y="2428868"/>
            <a:chExt cx="642942" cy="572298"/>
          </a:xfrm>
        </p:grpSpPr>
        <p:sp>
          <p:nvSpPr>
            <p:cNvPr id="44" name="TextBox 43"/>
            <p:cNvSpPr txBox="1"/>
            <p:nvPr/>
          </p:nvSpPr>
          <p:spPr>
            <a:xfrm>
              <a:off x="8143900" y="2539840"/>
              <a:ext cx="642942" cy="461326"/>
            </a:xfrm>
            <a:prstGeom prst="rect">
              <a:avLst/>
            </a:prstGeom>
            <a:noFill/>
          </p:spPr>
          <p:txBody>
            <a:bodyPr>
              <a:spAutoFit/>
            </a:bodyPr>
            <a:lstStyle/>
            <a:p>
              <a:pPr algn="ctr">
                <a:defRPr/>
              </a:pPr>
              <a:r>
                <a:rPr lang="en-US" altLang="ko-KR" sz="1200" b="1" dirty="0">
                  <a:solidFill>
                    <a:schemeClr val="bg2">
                      <a:lumMod val="50000"/>
                    </a:schemeClr>
                  </a:solidFill>
                  <a:latin typeface="+mj-lt"/>
                  <a:ea typeface="HY동녘M" pitchFamily="18" charset="-127"/>
                </a:rPr>
                <a:t>Jul.</a:t>
              </a:r>
            </a:p>
            <a:p>
              <a:pPr algn="ctr">
                <a:defRPr/>
              </a:pPr>
              <a:r>
                <a:rPr lang="en-US" altLang="ko-KR" sz="1200" b="1" dirty="0">
                  <a:solidFill>
                    <a:schemeClr val="bg2">
                      <a:lumMod val="50000"/>
                    </a:schemeClr>
                  </a:solidFill>
                  <a:latin typeface="+mj-lt"/>
                  <a:ea typeface="HY동녘M" pitchFamily="18" charset="-127"/>
                </a:rPr>
                <a:t>2012</a:t>
              </a:r>
              <a:endParaRPr lang="ko-KR" altLang="en-US" sz="1200" b="1" dirty="0">
                <a:solidFill>
                  <a:schemeClr val="bg2">
                    <a:lumMod val="50000"/>
                  </a:schemeClr>
                </a:solidFill>
                <a:latin typeface="+mj-lt"/>
                <a:ea typeface="HY동녘M" pitchFamily="18" charset="-127"/>
              </a:endParaRPr>
            </a:p>
          </p:txBody>
        </p:sp>
        <p:cxnSp>
          <p:nvCxnSpPr>
            <p:cNvPr id="64" name="직선 연결선 63"/>
            <p:cNvCxnSpPr/>
            <p:nvPr/>
          </p:nvCxnSpPr>
          <p:spPr>
            <a:xfrm rot="5400000">
              <a:off x="8384507" y="2499414"/>
              <a:ext cx="142678" cy="1587"/>
            </a:xfrm>
            <a:prstGeom prst="line">
              <a:avLst/>
            </a:prstGeom>
            <a:ln w="19050">
              <a:solidFill>
                <a:schemeClr val="bg1">
                  <a:lumMod val="50000"/>
                </a:schemeClr>
              </a:solidFill>
            </a:ln>
          </p:spPr>
          <p:style>
            <a:lnRef idx="1">
              <a:schemeClr val="dk1"/>
            </a:lnRef>
            <a:fillRef idx="0">
              <a:schemeClr val="dk1"/>
            </a:fillRef>
            <a:effectRef idx="0">
              <a:schemeClr val="dk1"/>
            </a:effectRef>
            <a:fontRef idx="minor">
              <a:schemeClr val="tx1"/>
            </a:fontRef>
          </p:style>
        </p:cxnSp>
      </p:grpSp>
      <p:cxnSp>
        <p:nvCxnSpPr>
          <p:cNvPr id="115" name="직선 연결선 114"/>
          <p:cNvCxnSpPr>
            <a:stCxn id="44" idx="2"/>
          </p:cNvCxnSpPr>
          <p:nvPr/>
        </p:nvCxnSpPr>
        <p:spPr>
          <a:xfrm flipH="1">
            <a:off x="8027989" y="2759075"/>
            <a:ext cx="10318" cy="712788"/>
          </a:xfrm>
          <a:prstGeom prst="line">
            <a:avLst/>
          </a:prstGeom>
          <a:ln w="19050">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sp>
        <p:nvSpPr>
          <p:cNvPr id="52" name="TextBox 51"/>
          <p:cNvSpPr txBox="1"/>
          <p:nvPr/>
        </p:nvSpPr>
        <p:spPr>
          <a:xfrm>
            <a:off x="1553369" y="3306763"/>
            <a:ext cx="714375" cy="307975"/>
          </a:xfrm>
          <a:prstGeom prst="rect">
            <a:avLst/>
          </a:prstGeom>
          <a:solidFill>
            <a:srgbClr val="FFC000"/>
          </a:solidFill>
          <a:ln>
            <a:solidFill>
              <a:srgbClr val="002060"/>
            </a:solidFill>
          </a:ln>
        </p:spPr>
        <p:txBody>
          <a:bodyPr>
            <a:spAutoFit/>
          </a:bodyPr>
          <a:lstStyle/>
          <a:p>
            <a:pPr algn="ctr">
              <a:defRPr/>
            </a:pPr>
            <a:r>
              <a:rPr lang="en-US" altLang="ko-KR" sz="1400" b="1" dirty="0">
                <a:solidFill>
                  <a:schemeClr val="bg2">
                    <a:lumMod val="50000"/>
                  </a:schemeClr>
                </a:solidFill>
                <a:latin typeface="+mj-lt"/>
                <a:ea typeface="HY동녘M" pitchFamily="18" charset="-127"/>
              </a:rPr>
              <a:t>EPCM</a:t>
            </a:r>
            <a:endParaRPr lang="ko-KR" altLang="en-US" sz="1400" b="1" dirty="0">
              <a:solidFill>
                <a:schemeClr val="bg2">
                  <a:lumMod val="50000"/>
                </a:schemeClr>
              </a:solidFill>
              <a:latin typeface="+mj-lt"/>
              <a:ea typeface="HY동녘M" pitchFamily="18" charset="-127"/>
            </a:endParaRPr>
          </a:p>
        </p:txBody>
      </p:sp>
      <p:sp>
        <p:nvSpPr>
          <p:cNvPr id="137" name="TextBox 136"/>
          <p:cNvSpPr txBox="1"/>
          <p:nvPr/>
        </p:nvSpPr>
        <p:spPr>
          <a:xfrm>
            <a:off x="6300192" y="3306763"/>
            <a:ext cx="714375" cy="307975"/>
          </a:xfrm>
          <a:prstGeom prst="rect">
            <a:avLst/>
          </a:prstGeom>
          <a:solidFill>
            <a:srgbClr val="FFC000"/>
          </a:solidFill>
          <a:ln>
            <a:solidFill>
              <a:srgbClr val="002060"/>
            </a:solidFill>
          </a:ln>
        </p:spPr>
        <p:txBody>
          <a:bodyPr>
            <a:spAutoFit/>
          </a:bodyPr>
          <a:lstStyle/>
          <a:p>
            <a:pPr algn="ctr">
              <a:defRPr/>
            </a:pPr>
            <a:r>
              <a:rPr lang="en-US" altLang="ko-KR" sz="1400" b="1" dirty="0">
                <a:solidFill>
                  <a:schemeClr val="bg2">
                    <a:lumMod val="50000"/>
                  </a:schemeClr>
                </a:solidFill>
                <a:latin typeface="+mj-lt"/>
                <a:ea typeface="HY동녘M" pitchFamily="18" charset="-127"/>
              </a:rPr>
              <a:t>EPCM</a:t>
            </a:r>
            <a:endParaRPr lang="ko-KR" altLang="en-US" sz="1400" b="1" dirty="0">
              <a:solidFill>
                <a:schemeClr val="bg2">
                  <a:lumMod val="50000"/>
                </a:schemeClr>
              </a:solidFill>
              <a:latin typeface="+mj-lt"/>
              <a:ea typeface="HY동녘M" pitchFamily="18" charset="-127"/>
            </a:endParaRPr>
          </a:p>
        </p:txBody>
      </p:sp>
      <p:sp>
        <p:nvSpPr>
          <p:cNvPr id="138" name="TextBox 137"/>
          <p:cNvSpPr txBox="1"/>
          <p:nvPr/>
        </p:nvSpPr>
        <p:spPr>
          <a:xfrm>
            <a:off x="4572000" y="1095375"/>
            <a:ext cx="714375" cy="306388"/>
          </a:xfrm>
          <a:prstGeom prst="rect">
            <a:avLst/>
          </a:prstGeom>
          <a:solidFill>
            <a:srgbClr val="DE0000"/>
          </a:solidFill>
          <a:ln>
            <a:solidFill>
              <a:srgbClr val="002060"/>
            </a:solidFill>
          </a:ln>
        </p:spPr>
        <p:txBody>
          <a:bodyPr>
            <a:spAutoFit/>
          </a:bodyPr>
          <a:lstStyle/>
          <a:p>
            <a:pPr algn="ctr">
              <a:defRPr/>
            </a:pPr>
            <a:r>
              <a:rPr lang="en-US" altLang="ko-KR" sz="1400" b="1" dirty="0">
                <a:solidFill>
                  <a:schemeClr val="bg2">
                    <a:lumMod val="50000"/>
                  </a:schemeClr>
                </a:solidFill>
                <a:latin typeface="+mj-lt"/>
                <a:ea typeface="HY동녘M" pitchFamily="18" charset="-127"/>
              </a:rPr>
              <a:t>EEC</a:t>
            </a:r>
            <a:endParaRPr lang="ko-KR" altLang="en-US" sz="1400" b="1" dirty="0">
              <a:solidFill>
                <a:schemeClr val="bg2">
                  <a:lumMod val="50000"/>
                </a:schemeClr>
              </a:solidFill>
              <a:latin typeface="+mj-lt"/>
              <a:ea typeface="HY동녘M" pitchFamily="18" charset="-127"/>
            </a:endParaRPr>
          </a:p>
        </p:txBody>
      </p:sp>
      <p:sp>
        <p:nvSpPr>
          <p:cNvPr id="139" name="TextBox 138"/>
          <p:cNvSpPr txBox="1"/>
          <p:nvPr/>
        </p:nvSpPr>
        <p:spPr>
          <a:xfrm>
            <a:off x="7618413" y="1095375"/>
            <a:ext cx="714375" cy="306388"/>
          </a:xfrm>
          <a:prstGeom prst="rect">
            <a:avLst/>
          </a:prstGeom>
          <a:solidFill>
            <a:srgbClr val="DE0000"/>
          </a:solidFill>
          <a:ln>
            <a:solidFill>
              <a:srgbClr val="002060"/>
            </a:solidFill>
          </a:ln>
        </p:spPr>
        <p:txBody>
          <a:bodyPr>
            <a:spAutoFit/>
          </a:bodyPr>
          <a:lstStyle/>
          <a:p>
            <a:pPr algn="ctr">
              <a:defRPr/>
            </a:pPr>
            <a:r>
              <a:rPr lang="en-US" altLang="ko-KR" sz="1400" b="1" dirty="0">
                <a:solidFill>
                  <a:schemeClr val="bg2">
                    <a:lumMod val="50000"/>
                  </a:schemeClr>
                </a:solidFill>
                <a:latin typeface="+mj-lt"/>
                <a:ea typeface="HY동녘M" pitchFamily="18" charset="-127"/>
              </a:rPr>
              <a:t>EEC</a:t>
            </a:r>
            <a:endParaRPr lang="ko-KR" altLang="en-US" sz="1400" b="1" dirty="0">
              <a:solidFill>
                <a:schemeClr val="bg2">
                  <a:lumMod val="50000"/>
                </a:schemeClr>
              </a:solidFill>
              <a:latin typeface="+mj-lt"/>
              <a:ea typeface="HY동녘M" pitchFamily="18" charset="-127"/>
            </a:endParaRPr>
          </a:p>
        </p:txBody>
      </p:sp>
      <p:sp>
        <p:nvSpPr>
          <p:cNvPr id="140" name="TextBox 139"/>
          <p:cNvSpPr txBox="1"/>
          <p:nvPr/>
        </p:nvSpPr>
        <p:spPr>
          <a:xfrm>
            <a:off x="6156176" y="1106388"/>
            <a:ext cx="714375" cy="306388"/>
          </a:xfrm>
          <a:prstGeom prst="rect">
            <a:avLst/>
          </a:prstGeom>
          <a:solidFill>
            <a:srgbClr val="DE0000"/>
          </a:solidFill>
          <a:ln>
            <a:solidFill>
              <a:srgbClr val="002060"/>
            </a:solidFill>
          </a:ln>
        </p:spPr>
        <p:txBody>
          <a:bodyPr>
            <a:spAutoFit/>
          </a:bodyPr>
          <a:lstStyle/>
          <a:p>
            <a:pPr algn="ctr">
              <a:defRPr/>
            </a:pPr>
            <a:r>
              <a:rPr lang="en-US" altLang="ko-KR" sz="1400" b="1" dirty="0">
                <a:solidFill>
                  <a:schemeClr val="bg2">
                    <a:lumMod val="50000"/>
                  </a:schemeClr>
                </a:solidFill>
                <a:latin typeface="+mj-lt"/>
                <a:ea typeface="HY동녘M" pitchFamily="18" charset="-127"/>
              </a:rPr>
              <a:t>NEC</a:t>
            </a:r>
            <a:endParaRPr lang="ko-KR" altLang="en-US" sz="1400" b="1" dirty="0">
              <a:solidFill>
                <a:schemeClr val="bg2">
                  <a:lumMod val="50000"/>
                </a:schemeClr>
              </a:solidFill>
              <a:latin typeface="+mj-lt"/>
              <a:ea typeface="HY동녘M" pitchFamily="18" charset="-127"/>
            </a:endParaRPr>
          </a:p>
        </p:txBody>
      </p:sp>
      <p:sp>
        <p:nvSpPr>
          <p:cNvPr id="143" name="TextBox 142"/>
          <p:cNvSpPr txBox="1"/>
          <p:nvPr/>
        </p:nvSpPr>
        <p:spPr>
          <a:xfrm>
            <a:off x="8155310" y="4471988"/>
            <a:ext cx="665162" cy="307975"/>
          </a:xfrm>
          <a:prstGeom prst="rect">
            <a:avLst/>
          </a:prstGeom>
          <a:solidFill>
            <a:srgbClr val="92D050"/>
          </a:solidFill>
          <a:ln>
            <a:solidFill>
              <a:srgbClr val="002060"/>
            </a:solidFill>
          </a:ln>
        </p:spPr>
        <p:txBody>
          <a:bodyPr>
            <a:spAutoFit/>
          </a:bodyPr>
          <a:lstStyle/>
          <a:p>
            <a:pPr algn="ctr">
              <a:defRPr/>
            </a:pPr>
            <a:r>
              <a:rPr lang="en-US" altLang="ko-KR" sz="1400" b="1" dirty="0">
                <a:solidFill>
                  <a:schemeClr val="bg2">
                    <a:lumMod val="50000"/>
                  </a:schemeClr>
                </a:solidFill>
                <a:latin typeface="+mj-lt"/>
                <a:ea typeface="HY동녘M" pitchFamily="18" charset="-127"/>
              </a:rPr>
              <a:t>MPM</a:t>
            </a:r>
            <a:endParaRPr lang="ko-KR" altLang="en-US" sz="1400" b="1" dirty="0">
              <a:solidFill>
                <a:schemeClr val="bg2">
                  <a:lumMod val="50000"/>
                </a:schemeClr>
              </a:solidFill>
              <a:latin typeface="+mj-lt"/>
              <a:ea typeface="HY동녘M" pitchFamily="18" charset="-127"/>
            </a:endParaRPr>
          </a:p>
        </p:txBody>
      </p:sp>
      <p:sp>
        <p:nvSpPr>
          <p:cNvPr id="85" name="TextBox 84"/>
          <p:cNvSpPr txBox="1"/>
          <p:nvPr/>
        </p:nvSpPr>
        <p:spPr>
          <a:xfrm>
            <a:off x="2551113" y="1481138"/>
            <a:ext cx="1163637" cy="1600438"/>
          </a:xfrm>
          <a:prstGeom prst="rect">
            <a:avLst/>
          </a:prstGeom>
          <a:solidFill>
            <a:srgbClr val="FF6600"/>
          </a:solidFill>
        </p:spPr>
        <p:style>
          <a:lnRef idx="1">
            <a:schemeClr val="accent2"/>
          </a:lnRef>
          <a:fillRef idx="3">
            <a:schemeClr val="accent2"/>
          </a:fillRef>
          <a:effectRef idx="2">
            <a:schemeClr val="accent2"/>
          </a:effectRef>
          <a:fontRef idx="minor">
            <a:schemeClr val="lt1"/>
          </a:fontRef>
        </p:style>
        <p:txBody>
          <a:bodyPr>
            <a:spAutoFit/>
          </a:bodyPr>
          <a:lstStyle/>
          <a:p>
            <a:pPr algn="ctr">
              <a:defRPr/>
            </a:pPr>
            <a:r>
              <a:rPr lang="en-US" altLang="ko-KR" sz="1400" dirty="0" smtClean="0">
                <a:solidFill>
                  <a:schemeClr val="tx1"/>
                </a:solidFill>
                <a:latin typeface="+mj-lt"/>
                <a:ea typeface="HY동녘M" pitchFamily="18" charset="-127"/>
              </a:rPr>
              <a:t>Onset of the Global</a:t>
            </a:r>
            <a:endParaRPr lang="en-US" altLang="ko-KR" sz="1400" dirty="0">
              <a:solidFill>
                <a:schemeClr val="tx1"/>
              </a:solidFill>
              <a:latin typeface="+mj-lt"/>
              <a:ea typeface="HY동녘M" pitchFamily="18" charset="-127"/>
            </a:endParaRPr>
          </a:p>
          <a:p>
            <a:pPr algn="ctr">
              <a:defRPr/>
            </a:pPr>
            <a:r>
              <a:rPr lang="en-US" altLang="ko-KR" sz="1400" dirty="0">
                <a:solidFill>
                  <a:schemeClr val="tx1"/>
                </a:solidFill>
                <a:latin typeface="+mj-lt"/>
                <a:ea typeface="HY동녘M" pitchFamily="18" charset="-127"/>
              </a:rPr>
              <a:t>Financial</a:t>
            </a:r>
          </a:p>
          <a:p>
            <a:pPr algn="ctr">
              <a:defRPr/>
            </a:pPr>
            <a:r>
              <a:rPr lang="en-US" altLang="ko-KR" sz="1400" dirty="0">
                <a:solidFill>
                  <a:schemeClr val="tx1"/>
                </a:solidFill>
                <a:latin typeface="+mj-lt"/>
                <a:ea typeface="HY동녘M" pitchFamily="18" charset="-127"/>
              </a:rPr>
              <a:t>Crisis</a:t>
            </a:r>
          </a:p>
          <a:p>
            <a:pPr algn="ctr">
              <a:defRPr/>
            </a:pPr>
            <a:r>
              <a:rPr lang="en-US" altLang="ko-KR" sz="1400" dirty="0">
                <a:solidFill>
                  <a:schemeClr val="tx1"/>
                </a:solidFill>
                <a:latin typeface="+mj-lt"/>
                <a:ea typeface="HY동녘M" pitchFamily="18" charset="-127"/>
              </a:rPr>
              <a:t>(Lehman </a:t>
            </a:r>
            <a:r>
              <a:rPr lang="en-US" altLang="ko-KR" sz="1400" dirty="0" smtClean="0">
                <a:solidFill>
                  <a:schemeClr val="tx1"/>
                </a:solidFill>
                <a:latin typeface="+mj-lt"/>
                <a:ea typeface="HY동녘M" pitchFamily="18" charset="-127"/>
              </a:rPr>
              <a:t>Shock:</a:t>
            </a:r>
            <a:endParaRPr lang="en-US" altLang="ko-KR" sz="1400" dirty="0">
              <a:solidFill>
                <a:schemeClr val="tx1"/>
              </a:solidFill>
              <a:latin typeface="+mj-lt"/>
              <a:ea typeface="HY동녘M" pitchFamily="18" charset="-127"/>
            </a:endParaRPr>
          </a:p>
          <a:p>
            <a:pPr algn="ctr">
              <a:defRPr/>
            </a:pPr>
            <a:r>
              <a:rPr lang="en-US" altLang="ko-KR" sz="1400" dirty="0">
                <a:solidFill>
                  <a:schemeClr val="tx1"/>
                </a:solidFill>
                <a:latin typeface="+mj-lt"/>
                <a:ea typeface="HY동녘M" pitchFamily="18" charset="-127"/>
              </a:rPr>
              <a:t>Sept.2008)</a:t>
            </a:r>
            <a:endParaRPr lang="ko-KR" altLang="en-US" sz="1400" dirty="0">
              <a:solidFill>
                <a:schemeClr val="tx1"/>
              </a:solidFill>
              <a:latin typeface="+mj-lt"/>
              <a:ea typeface="HY동녘M" pitchFamily="18" charset="-127"/>
            </a:endParaRPr>
          </a:p>
        </p:txBody>
      </p:sp>
      <p:sp>
        <p:nvSpPr>
          <p:cNvPr id="103" name="TextBox 102"/>
          <p:cNvSpPr txBox="1"/>
          <p:nvPr/>
        </p:nvSpPr>
        <p:spPr>
          <a:xfrm>
            <a:off x="4256088" y="1778000"/>
            <a:ext cx="1239837" cy="954107"/>
          </a:xfrm>
          <a:prstGeom prst="rect">
            <a:avLst/>
          </a:prstGeom>
          <a:solidFill>
            <a:srgbClr val="FF6600"/>
          </a:solidFill>
        </p:spPr>
        <p:style>
          <a:lnRef idx="1">
            <a:schemeClr val="accent3"/>
          </a:lnRef>
          <a:fillRef idx="3">
            <a:schemeClr val="accent3"/>
          </a:fillRef>
          <a:effectRef idx="2">
            <a:schemeClr val="accent3"/>
          </a:effectRef>
          <a:fontRef idx="minor">
            <a:schemeClr val="lt1"/>
          </a:fontRef>
        </p:style>
        <p:txBody>
          <a:bodyPr>
            <a:spAutoFit/>
          </a:bodyPr>
          <a:lstStyle/>
          <a:p>
            <a:pPr algn="ctr">
              <a:defRPr/>
            </a:pPr>
            <a:r>
              <a:rPr lang="en-US" altLang="ko-KR" sz="1400" dirty="0" smtClean="0">
                <a:solidFill>
                  <a:schemeClr val="tx1"/>
                </a:solidFill>
                <a:latin typeface="+mj-lt"/>
                <a:ea typeface="HY동녘M" pitchFamily="18" charset="-127"/>
              </a:rPr>
              <a:t>Onset of the Euro Area</a:t>
            </a:r>
            <a:endParaRPr lang="en-US" altLang="ko-KR" sz="1400" dirty="0">
              <a:solidFill>
                <a:schemeClr val="tx1"/>
              </a:solidFill>
              <a:latin typeface="+mj-lt"/>
              <a:ea typeface="HY동녘M" pitchFamily="18" charset="-127"/>
            </a:endParaRPr>
          </a:p>
          <a:p>
            <a:pPr algn="ctr">
              <a:defRPr/>
            </a:pPr>
            <a:r>
              <a:rPr lang="en-US" altLang="ko-KR" sz="1400" dirty="0">
                <a:solidFill>
                  <a:schemeClr val="tx1"/>
                </a:solidFill>
                <a:latin typeface="+mj-lt"/>
                <a:ea typeface="HY동녘M" pitchFamily="18" charset="-127"/>
              </a:rPr>
              <a:t>Crisis</a:t>
            </a:r>
          </a:p>
          <a:p>
            <a:pPr algn="ctr">
              <a:defRPr/>
            </a:pPr>
            <a:r>
              <a:rPr lang="en-US" altLang="ko-KR" sz="1400" dirty="0">
                <a:solidFill>
                  <a:schemeClr val="tx1"/>
                </a:solidFill>
                <a:latin typeface="+mj-lt"/>
                <a:ea typeface="HY동녘M" pitchFamily="18" charset="-127"/>
              </a:rPr>
              <a:t>(</a:t>
            </a:r>
            <a:r>
              <a:rPr lang="en-US" altLang="ko-KR" sz="1400" dirty="0" smtClean="0">
                <a:solidFill>
                  <a:schemeClr val="tx1"/>
                </a:solidFill>
                <a:latin typeface="+mj-lt"/>
                <a:ea typeface="HY동녘M" pitchFamily="18" charset="-127"/>
              </a:rPr>
              <a:t>April 2010</a:t>
            </a:r>
            <a:r>
              <a:rPr lang="en-US" altLang="ko-KR" sz="1400" dirty="0">
                <a:solidFill>
                  <a:schemeClr val="tx1"/>
                </a:solidFill>
                <a:latin typeface="+mj-lt"/>
                <a:ea typeface="HY동녘M" pitchFamily="18" charset="-127"/>
              </a:rPr>
              <a:t>)</a:t>
            </a:r>
            <a:endParaRPr lang="ko-KR" altLang="en-US" sz="1400" dirty="0">
              <a:solidFill>
                <a:schemeClr val="tx1"/>
              </a:solidFill>
              <a:latin typeface="+mj-lt"/>
              <a:ea typeface="HY동녘M" pitchFamily="18" charset="-127"/>
            </a:endParaRPr>
          </a:p>
        </p:txBody>
      </p:sp>
      <p:cxnSp>
        <p:nvCxnSpPr>
          <p:cNvPr id="154" name="직선 연결선 153"/>
          <p:cNvCxnSpPr>
            <a:stCxn id="40" idx="2"/>
          </p:cNvCxnSpPr>
          <p:nvPr/>
        </p:nvCxnSpPr>
        <p:spPr>
          <a:xfrm flipH="1">
            <a:off x="3923929" y="2759075"/>
            <a:ext cx="61490" cy="3143250"/>
          </a:xfrm>
          <a:prstGeom prst="line">
            <a:avLst/>
          </a:prstGeom>
          <a:ln w="19050">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cxnSp>
        <p:nvCxnSpPr>
          <p:cNvPr id="156" name="직선 연결선 155"/>
          <p:cNvCxnSpPr/>
          <p:nvPr/>
        </p:nvCxnSpPr>
        <p:spPr>
          <a:xfrm>
            <a:off x="6228184" y="3501008"/>
            <a:ext cx="0" cy="2448272"/>
          </a:xfrm>
          <a:prstGeom prst="line">
            <a:avLst/>
          </a:prstGeom>
          <a:ln w="19050">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cxnSp>
        <p:nvCxnSpPr>
          <p:cNvPr id="157" name="직선 연결선 156"/>
          <p:cNvCxnSpPr/>
          <p:nvPr/>
        </p:nvCxnSpPr>
        <p:spPr>
          <a:xfrm rot="5400000">
            <a:off x="5887244" y="4687094"/>
            <a:ext cx="2413000" cy="17462"/>
          </a:xfrm>
          <a:prstGeom prst="line">
            <a:avLst/>
          </a:prstGeom>
          <a:ln w="19050">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cxnSp>
        <p:nvCxnSpPr>
          <p:cNvPr id="158" name="직선 연결선 157"/>
          <p:cNvCxnSpPr/>
          <p:nvPr/>
        </p:nvCxnSpPr>
        <p:spPr>
          <a:xfrm flipH="1">
            <a:off x="8026400" y="3429000"/>
            <a:ext cx="1984" cy="1187450"/>
          </a:xfrm>
          <a:prstGeom prst="line">
            <a:avLst/>
          </a:prstGeom>
          <a:ln w="19050">
            <a:solidFill>
              <a:srgbClr val="92D050"/>
            </a:solidFill>
            <a:prstDash val="solid"/>
          </a:ln>
        </p:spPr>
        <p:style>
          <a:lnRef idx="1">
            <a:schemeClr val="dk1"/>
          </a:lnRef>
          <a:fillRef idx="0">
            <a:schemeClr val="dk1"/>
          </a:fillRef>
          <a:effectRef idx="0">
            <a:schemeClr val="dk1"/>
          </a:effectRef>
          <a:fontRef idx="minor">
            <a:schemeClr val="tx1"/>
          </a:fontRef>
        </p:style>
      </p:cxnSp>
      <p:sp>
        <p:nvSpPr>
          <p:cNvPr id="142" name="TextBox 141"/>
          <p:cNvSpPr txBox="1"/>
          <p:nvPr/>
        </p:nvSpPr>
        <p:spPr>
          <a:xfrm>
            <a:off x="4283967" y="4365104"/>
            <a:ext cx="1296145" cy="523220"/>
          </a:xfrm>
          <a:prstGeom prst="rect">
            <a:avLst/>
          </a:prstGeom>
          <a:solidFill>
            <a:srgbClr val="92D050"/>
          </a:solidFill>
          <a:ln>
            <a:solidFill>
              <a:schemeClr val="bg1">
                <a:lumMod val="50000"/>
              </a:schemeClr>
            </a:solidFill>
          </a:ln>
        </p:spPr>
        <p:txBody>
          <a:bodyPr wrap="square">
            <a:spAutoFit/>
          </a:bodyPr>
          <a:lstStyle/>
          <a:p>
            <a:pPr algn="ctr">
              <a:defRPr/>
            </a:pPr>
            <a:r>
              <a:rPr lang="en-US" altLang="ko-KR" sz="1400" b="1" dirty="0">
                <a:solidFill>
                  <a:schemeClr val="bg2">
                    <a:lumMod val="50000"/>
                  </a:schemeClr>
                </a:solidFill>
                <a:latin typeface="굴림"/>
                <a:ea typeface="HY동녘M" pitchFamily="18" charset="-127"/>
              </a:rPr>
              <a:t>EMFS ∙ FBM ∙ FEMSM</a:t>
            </a:r>
            <a:endParaRPr lang="ko-KR" altLang="en-US" sz="1400" b="1" dirty="0">
              <a:solidFill>
                <a:schemeClr val="bg2">
                  <a:lumMod val="50000"/>
                </a:schemeClr>
              </a:solidFill>
              <a:latin typeface="굴림"/>
              <a:ea typeface="HY동녘M" pitchFamily="18" charset="-127"/>
            </a:endParaRPr>
          </a:p>
        </p:txBody>
      </p:sp>
      <p:sp>
        <p:nvSpPr>
          <p:cNvPr id="136" name="TextBox 135"/>
          <p:cNvSpPr txBox="1"/>
          <p:nvPr/>
        </p:nvSpPr>
        <p:spPr>
          <a:xfrm>
            <a:off x="3857625" y="3356992"/>
            <a:ext cx="714375" cy="306388"/>
          </a:xfrm>
          <a:prstGeom prst="rect">
            <a:avLst/>
          </a:prstGeom>
          <a:solidFill>
            <a:srgbClr val="FFC000"/>
          </a:solidFill>
          <a:ln>
            <a:solidFill>
              <a:srgbClr val="002060"/>
            </a:solidFill>
          </a:ln>
        </p:spPr>
        <p:txBody>
          <a:bodyPr>
            <a:spAutoFit/>
          </a:bodyPr>
          <a:lstStyle/>
          <a:p>
            <a:pPr algn="ctr">
              <a:defRPr/>
            </a:pPr>
            <a:r>
              <a:rPr lang="en-US" altLang="ko-KR" sz="1400" b="1" dirty="0">
                <a:solidFill>
                  <a:schemeClr val="bg2">
                    <a:lumMod val="50000"/>
                  </a:schemeClr>
                </a:solidFill>
                <a:latin typeface="+mj-lt"/>
                <a:ea typeface="HY동녘M" pitchFamily="18" charset="-127"/>
              </a:rPr>
              <a:t>CMM</a:t>
            </a:r>
            <a:endParaRPr lang="ko-KR" altLang="en-US" sz="1400" b="1" dirty="0">
              <a:solidFill>
                <a:schemeClr val="bg2">
                  <a:lumMod val="50000"/>
                </a:schemeClr>
              </a:solidFill>
              <a:latin typeface="+mj-lt"/>
              <a:ea typeface="HY동녘M" pitchFamily="18" charset="-127"/>
            </a:endParaRPr>
          </a:p>
        </p:txBody>
      </p:sp>
      <p:sp>
        <p:nvSpPr>
          <p:cNvPr id="174" name="TextBox 173"/>
          <p:cNvSpPr txBox="1"/>
          <p:nvPr/>
        </p:nvSpPr>
        <p:spPr>
          <a:xfrm>
            <a:off x="258763" y="6049963"/>
            <a:ext cx="8561709" cy="553998"/>
          </a:xfrm>
          <a:prstGeom prst="rect">
            <a:avLst/>
          </a:prstGeom>
          <a:noFill/>
          <a:ln>
            <a:noFill/>
          </a:ln>
        </p:spPr>
        <p:txBody>
          <a:bodyPr wrap="square">
            <a:spAutoFit/>
          </a:bodyPr>
          <a:lstStyle/>
          <a:p>
            <a:pPr>
              <a:lnSpc>
                <a:spcPts val="1200"/>
              </a:lnSpc>
              <a:defRPr/>
            </a:pPr>
            <a:r>
              <a:rPr lang="en-US" altLang="ko-KR" sz="1400" dirty="0" smtClean="0">
                <a:solidFill>
                  <a:schemeClr val="bg2">
                    <a:lumMod val="50000"/>
                  </a:schemeClr>
                </a:solidFill>
                <a:latin typeface="+mj-lt"/>
                <a:ea typeface="HY동녘M" pitchFamily="18" charset="-127"/>
              </a:rPr>
              <a:t>Note: NEAC and EFM meetings are not shown on the diagram.</a:t>
            </a:r>
          </a:p>
          <a:p>
            <a:pPr>
              <a:lnSpc>
                <a:spcPts val="1200"/>
              </a:lnSpc>
              <a:defRPr/>
            </a:pPr>
            <a:r>
              <a:rPr lang="en-US" altLang="ko-KR" sz="1400" dirty="0" smtClean="0">
                <a:solidFill>
                  <a:schemeClr val="bg2">
                    <a:lumMod val="50000"/>
                  </a:schemeClr>
                </a:solidFill>
                <a:latin typeface="+mj-lt"/>
                <a:ea typeface="HY동녘M" pitchFamily="18" charset="-127"/>
              </a:rPr>
              <a:t>Source: </a:t>
            </a:r>
            <a:r>
              <a:rPr lang="en-US" altLang="ko-KR" sz="1400" dirty="0">
                <a:solidFill>
                  <a:schemeClr val="bg2">
                    <a:lumMod val="50000"/>
                  </a:schemeClr>
                </a:solidFill>
                <a:latin typeface="+mj-lt"/>
                <a:ea typeface="HY동녘M" pitchFamily="18" charset="-127"/>
              </a:rPr>
              <a:t>Author’s own drawing based on various press </a:t>
            </a:r>
            <a:r>
              <a:rPr lang="en-US" altLang="ko-KR" sz="1400" dirty="0" smtClean="0">
                <a:solidFill>
                  <a:schemeClr val="bg2">
                    <a:lumMod val="50000"/>
                  </a:schemeClr>
                </a:solidFill>
                <a:latin typeface="+mj-lt"/>
                <a:ea typeface="HY동녘M" pitchFamily="18" charset="-127"/>
              </a:rPr>
              <a:t>releases publicly available from </a:t>
            </a:r>
            <a:r>
              <a:rPr lang="en-US" altLang="ko-KR" sz="1400" dirty="0">
                <a:solidFill>
                  <a:schemeClr val="bg2">
                    <a:lumMod val="50000"/>
                  </a:schemeClr>
                </a:solidFill>
                <a:latin typeface="+mj-lt"/>
                <a:ea typeface="HY동녘M" pitchFamily="18" charset="-127"/>
              </a:rPr>
              <a:t>the </a:t>
            </a:r>
            <a:r>
              <a:rPr lang="en-US" altLang="ko-KR" sz="1400" dirty="0" smtClean="0">
                <a:solidFill>
                  <a:schemeClr val="bg2">
                    <a:lumMod val="50000"/>
                  </a:schemeClr>
                </a:solidFill>
                <a:latin typeface="+mj-lt"/>
                <a:ea typeface="HY동녘M" pitchFamily="18" charset="-127"/>
              </a:rPr>
              <a:t>financial     </a:t>
            </a:r>
          </a:p>
          <a:p>
            <a:pPr>
              <a:lnSpc>
                <a:spcPts val="1200"/>
              </a:lnSpc>
              <a:defRPr/>
            </a:pPr>
            <a:r>
              <a:rPr lang="en-US" altLang="ko-KR" sz="1400" dirty="0" smtClean="0">
                <a:solidFill>
                  <a:schemeClr val="bg2">
                    <a:lumMod val="50000"/>
                  </a:schemeClr>
                </a:solidFill>
                <a:latin typeface="+mj-lt"/>
                <a:ea typeface="HY동녘M" pitchFamily="18" charset="-127"/>
              </a:rPr>
              <a:t>            authorities and the Lee </a:t>
            </a:r>
            <a:r>
              <a:rPr lang="en-US" altLang="ko-KR" sz="1400" dirty="0">
                <a:solidFill>
                  <a:schemeClr val="bg2">
                    <a:lumMod val="50000"/>
                  </a:schemeClr>
                </a:solidFill>
                <a:latin typeface="+mj-lt"/>
                <a:ea typeface="HY동녘M" pitchFamily="18" charset="-127"/>
              </a:rPr>
              <a:t>Administration</a:t>
            </a:r>
            <a:endParaRPr lang="ko-KR" altLang="en-US" sz="1400" dirty="0">
              <a:solidFill>
                <a:schemeClr val="bg2">
                  <a:lumMod val="50000"/>
                </a:schemeClr>
              </a:solidFill>
              <a:latin typeface="+mj-lt"/>
              <a:ea typeface="HY동녘M" pitchFamily="18" charset="-127"/>
            </a:endParaRPr>
          </a:p>
        </p:txBody>
      </p:sp>
      <p:sp>
        <p:nvSpPr>
          <p:cNvPr id="141" name="TextBox 140"/>
          <p:cNvSpPr txBox="1"/>
          <p:nvPr/>
        </p:nvSpPr>
        <p:spPr>
          <a:xfrm>
            <a:off x="7740352" y="3284984"/>
            <a:ext cx="714375" cy="307975"/>
          </a:xfrm>
          <a:prstGeom prst="rect">
            <a:avLst/>
          </a:prstGeom>
          <a:solidFill>
            <a:srgbClr val="FFC000"/>
          </a:solidFill>
          <a:ln>
            <a:solidFill>
              <a:srgbClr val="002060"/>
            </a:solidFill>
          </a:ln>
        </p:spPr>
        <p:txBody>
          <a:bodyPr>
            <a:spAutoFit/>
          </a:bodyPr>
          <a:lstStyle/>
          <a:p>
            <a:pPr algn="ctr">
              <a:defRPr/>
            </a:pPr>
            <a:r>
              <a:rPr lang="en-US" altLang="ko-KR" sz="1400" b="1" dirty="0">
                <a:solidFill>
                  <a:schemeClr val="bg2">
                    <a:lumMod val="50000"/>
                  </a:schemeClr>
                </a:solidFill>
                <a:latin typeface="+mj-lt"/>
                <a:ea typeface="HY동녘M" pitchFamily="18" charset="-127"/>
              </a:rPr>
              <a:t>CMM</a:t>
            </a:r>
            <a:endParaRPr lang="ko-KR" altLang="en-US" sz="1400" b="1" dirty="0">
              <a:solidFill>
                <a:schemeClr val="bg2">
                  <a:lumMod val="50000"/>
                </a:schemeClr>
              </a:solidFill>
              <a:latin typeface="+mj-lt"/>
              <a:ea typeface="HY동녘M" pitchFamily="18" charset="-127"/>
            </a:endParaRPr>
          </a:p>
        </p:txBody>
      </p:sp>
      <p:sp>
        <p:nvSpPr>
          <p:cNvPr id="175" name="직사각형 174"/>
          <p:cNvSpPr/>
          <p:nvPr/>
        </p:nvSpPr>
        <p:spPr>
          <a:xfrm>
            <a:off x="1428750" y="5357812"/>
            <a:ext cx="7429500" cy="591467"/>
          </a:xfrm>
          <a:prstGeom prst="rect">
            <a:avLst/>
          </a:prstGeom>
          <a:gradFill flip="none" rotWithShape="1">
            <a:gsLst>
              <a:gs pos="7000">
                <a:schemeClr val="bg1"/>
              </a:gs>
              <a:gs pos="15000">
                <a:srgbClr val="FFC000"/>
              </a:gs>
              <a:gs pos="29000">
                <a:srgbClr val="FFC000"/>
              </a:gs>
              <a:gs pos="31000">
                <a:srgbClr val="FFC000"/>
              </a:gs>
              <a:gs pos="38000">
                <a:srgbClr val="FF0000"/>
              </a:gs>
              <a:gs pos="54000">
                <a:srgbClr val="FF0000"/>
              </a:gs>
              <a:gs pos="62000">
                <a:srgbClr val="FFC000"/>
              </a:gs>
              <a:gs pos="69000">
                <a:schemeClr val="bg1"/>
              </a:gs>
              <a:gs pos="73000">
                <a:schemeClr val="bg1"/>
              </a:gs>
              <a:gs pos="81000">
                <a:srgbClr val="FF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n-US" altLang="ko-KR" dirty="0" smtClean="0"/>
              <a:t>   N                                   C                  N               C</a:t>
            </a:r>
            <a:endParaRPr lang="ko-KR" altLang="en-US" dirty="0"/>
          </a:p>
        </p:txBody>
      </p:sp>
      <p:sp>
        <p:nvSpPr>
          <p:cNvPr id="66" name="육각형 65"/>
          <p:cNvSpPr/>
          <p:nvPr/>
        </p:nvSpPr>
        <p:spPr>
          <a:xfrm>
            <a:off x="285720" y="1772816"/>
            <a:ext cx="1152128" cy="914400"/>
          </a:xfrm>
          <a:prstGeom prst="hexagon">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smtClean="0">
                <a:latin typeface="+mj-lt"/>
              </a:rPr>
              <a:t>Start of the Lee Admin.</a:t>
            </a:r>
          </a:p>
          <a:p>
            <a:pPr algn="ctr"/>
            <a:r>
              <a:rPr lang="en-US" altLang="ko-KR" sz="1000" dirty="0" smtClean="0">
                <a:latin typeface="+mj-lt"/>
              </a:rPr>
              <a:t>(Feb,2008</a:t>
            </a:r>
            <a:r>
              <a:rPr lang="en-US" altLang="ko-KR" sz="1000" b="1" dirty="0" smtClean="0">
                <a:latin typeface="+mj-lt"/>
              </a:rPr>
              <a:t>)</a:t>
            </a:r>
            <a:endParaRPr lang="ko-KR" altLang="en-US" sz="1000" b="1" dirty="0">
              <a:latin typeface="+mj-lt"/>
            </a:endParaRPr>
          </a:p>
        </p:txBody>
      </p:sp>
      <p:cxnSp>
        <p:nvCxnSpPr>
          <p:cNvPr id="69" name="직선 연결선 68"/>
          <p:cNvCxnSpPr/>
          <p:nvPr/>
        </p:nvCxnSpPr>
        <p:spPr>
          <a:xfrm>
            <a:off x="1475656" y="3501008"/>
            <a:ext cx="0" cy="1152128"/>
          </a:xfrm>
          <a:prstGeom prst="line">
            <a:avLst/>
          </a:prstGeom>
          <a:ln>
            <a:solidFill>
              <a:srgbClr val="92D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35</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endParaRPr lang="en-US" altLang="ko-KR" sz="300" b="1" dirty="0" smtClean="0">
              <a:latin typeface="굴림" pitchFamily="50" charset="-127"/>
              <a:ea typeface="굴림" pitchFamily="50" charset="-127"/>
            </a:endParaRPr>
          </a:p>
          <a:p>
            <a:pPr>
              <a:defRPr/>
            </a:pPr>
            <a:endParaRPr lang="en-US" altLang="ko-KR" sz="300" b="1" dirty="0" smtClean="0">
              <a:latin typeface="굴림" pitchFamily="50" charset="-127"/>
              <a:ea typeface="굴림" pitchFamily="50" charset="-127"/>
            </a:endParaRPr>
          </a:p>
          <a:p>
            <a:pPr>
              <a:defRPr/>
            </a:pPr>
            <a:r>
              <a:rPr lang="en-US" altLang="ko-KR" sz="2400" b="1" dirty="0" smtClean="0">
                <a:latin typeface="굴림" pitchFamily="50" charset="-127"/>
                <a:ea typeface="굴림" pitchFamily="50" charset="-127"/>
              </a:rPr>
              <a:t>  Regime Shifts between Crisis and Normalcy </a:t>
            </a:r>
          </a:p>
          <a:p>
            <a:pPr>
              <a:defRPr/>
            </a:pPr>
            <a:endParaRPr lang="en-US" altLang="ko-KR" sz="500" dirty="0" smtClean="0">
              <a:solidFill>
                <a:srgbClr val="FFC000"/>
              </a:solidFill>
              <a:latin typeface="굴림" pitchFamily="50" charset="-127"/>
              <a:ea typeface="굴림" pitchFamily="50" charset="-127"/>
            </a:endParaRPr>
          </a:p>
          <a:p>
            <a:pPr>
              <a:defRPr/>
            </a:pPr>
            <a:endParaRPr lang="en-US" altLang="ko-KR" sz="500" dirty="0" smtClean="0">
              <a:solidFill>
                <a:srgbClr val="FFC000"/>
              </a:solidFill>
              <a:latin typeface="굴림" pitchFamily="50" charset="-127"/>
              <a:ea typeface="굴림" pitchFamily="50" charset="-127"/>
            </a:endParaRPr>
          </a:p>
          <a:p>
            <a:pPr>
              <a:defRPr/>
            </a:pPr>
            <a:endParaRPr lang="en-US" altLang="ko-KR" sz="500" dirty="0" smtClean="0">
              <a:solidFill>
                <a:srgbClr val="FFC000"/>
              </a:solidFill>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Facts </a:t>
            </a:r>
          </a:p>
          <a:p>
            <a:pPr>
              <a:defRPr/>
            </a:pPr>
            <a:endParaRPr lang="en-US" altLang="ko-KR" sz="500" dirty="0" smtClean="0">
              <a:solidFill>
                <a:srgbClr val="FFC000"/>
              </a:solidFill>
              <a:latin typeface="굴림" pitchFamily="50" charset="-127"/>
              <a:ea typeface="굴림" pitchFamily="50" charset="-127"/>
            </a:endParaRPr>
          </a:p>
          <a:p>
            <a:pPr>
              <a:defRPr/>
            </a:pPr>
            <a:endParaRPr lang="en-US" altLang="ko-KR" sz="500" dirty="0" smtClean="0">
              <a:solidFill>
                <a:srgbClr val="FFC000"/>
              </a:solidFill>
              <a:latin typeface="굴림" pitchFamily="50" charset="-127"/>
              <a:ea typeface="굴림" pitchFamily="50" charset="-127"/>
            </a:endParaRPr>
          </a:p>
          <a:p>
            <a:pPr>
              <a:defRPr/>
            </a:pPr>
            <a:r>
              <a:rPr lang="en-US" altLang="ko-KR" sz="1800" dirty="0" smtClean="0">
                <a:solidFill>
                  <a:srgbClr val="FFC000"/>
                </a:solidFill>
                <a:latin typeface="굴림" pitchFamily="50" charset="-127"/>
                <a:ea typeface="굴림" pitchFamily="50" charset="-127"/>
              </a:rPr>
              <a:t> </a:t>
            </a:r>
            <a:r>
              <a:rPr lang="en-US" altLang="ko-KR" sz="1800" dirty="0" smtClean="0">
                <a:latin typeface="굴림" pitchFamily="50" charset="-127"/>
                <a:ea typeface="굴림" pitchFamily="50" charset="-127"/>
              </a:rPr>
              <a:t>- EEC was created, in response to the onset of the Global Financial Crisis, as </a:t>
            </a:r>
          </a:p>
          <a:p>
            <a:pPr>
              <a:defRPr/>
            </a:pPr>
            <a:r>
              <a:rPr lang="en-US" altLang="ko-KR" sz="1800" dirty="0" smtClean="0">
                <a:latin typeface="굴림" pitchFamily="50" charset="-127"/>
                <a:ea typeface="굴림" pitchFamily="50" charset="-127"/>
              </a:rPr>
              <a:t>    the weekly headquarters meeting of the Emergency Economic Administration </a:t>
            </a:r>
          </a:p>
          <a:p>
            <a:pPr>
              <a:defRPr/>
            </a:pPr>
            <a:r>
              <a:rPr lang="en-US" altLang="ko-KR" sz="1800" dirty="0" smtClean="0">
                <a:latin typeface="굴림" pitchFamily="50" charset="-127"/>
                <a:ea typeface="굴림" pitchFamily="50" charset="-127"/>
              </a:rPr>
              <a:t>    which the current Lee </a:t>
            </a:r>
            <a:r>
              <a:rPr lang="en-US" altLang="ko-KR" sz="1800" dirty="0" err="1" smtClean="0">
                <a:latin typeface="굴림" pitchFamily="50" charset="-127"/>
                <a:ea typeface="굴림" pitchFamily="50" charset="-127"/>
              </a:rPr>
              <a:t>Myung-Bak</a:t>
            </a:r>
            <a:r>
              <a:rPr lang="en-US" altLang="ko-KR" sz="1800" dirty="0" smtClean="0">
                <a:latin typeface="굴림" pitchFamily="50" charset="-127"/>
                <a:ea typeface="굴림" pitchFamily="50" charset="-127"/>
              </a:rPr>
              <a:t> Administration declared itself at the very </a:t>
            </a:r>
          </a:p>
          <a:p>
            <a:pPr>
              <a:defRPr/>
            </a:pPr>
            <a:r>
              <a:rPr lang="en-US" altLang="ko-KR" sz="1800" dirty="0" smtClean="0">
                <a:latin typeface="굴림" pitchFamily="50" charset="-127"/>
                <a:ea typeface="굴림" pitchFamily="50" charset="-127"/>
              </a:rPr>
              <a:t>    beginning of 2009 (Lee and </a:t>
            </a:r>
            <a:r>
              <a:rPr lang="en-US" altLang="ko-KR" sz="1800" dirty="0" err="1" smtClean="0">
                <a:latin typeface="굴림" pitchFamily="50" charset="-127"/>
                <a:ea typeface="굴림" pitchFamily="50" charset="-127"/>
              </a:rPr>
              <a:t>Namkoong</a:t>
            </a:r>
            <a:r>
              <a:rPr lang="en-US" altLang="ko-KR" sz="1800" dirty="0" smtClean="0">
                <a:latin typeface="굴림" pitchFamily="50" charset="-127"/>
                <a:ea typeface="굴림" pitchFamily="50" charset="-127"/>
              </a:rPr>
              <a:t> 2009; MOSF 2010; The Office of the </a:t>
            </a:r>
          </a:p>
          <a:p>
            <a:pPr>
              <a:defRPr/>
            </a:pPr>
            <a:r>
              <a:rPr lang="en-US" altLang="ko-KR" sz="1800" dirty="0" smtClean="0">
                <a:latin typeface="굴림" pitchFamily="50" charset="-127"/>
                <a:ea typeface="굴림" pitchFamily="50" charset="-127"/>
              </a:rPr>
              <a:t>    President 2010). </a:t>
            </a: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No public information has been available concerning the formal procedure, if </a:t>
            </a:r>
          </a:p>
          <a:p>
            <a:pPr>
              <a:defRPr/>
            </a:pPr>
            <a:r>
              <a:rPr lang="en-US" altLang="ko-KR" sz="1800" dirty="0" smtClean="0">
                <a:latin typeface="굴림" pitchFamily="50" charset="-127"/>
                <a:ea typeface="굴림" pitchFamily="50" charset="-127"/>
              </a:rPr>
              <a:t>    any, that led to the declaration.</a:t>
            </a: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In response to the hikes of energy prices, CMM had already taken the place of </a:t>
            </a:r>
          </a:p>
          <a:p>
            <a:pPr>
              <a:defRPr/>
            </a:pPr>
            <a:r>
              <a:rPr lang="en-US" altLang="ko-KR" sz="1800" dirty="0" smtClean="0">
                <a:latin typeface="굴림" pitchFamily="50" charset="-127"/>
                <a:ea typeface="굴림" pitchFamily="50" charset="-127"/>
              </a:rPr>
              <a:t>    EPCM, operating since July 2008, half year in advance of EEC (MOSF 2010).</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As financial markets and the real economy were getting normalized, EEC was </a:t>
            </a:r>
          </a:p>
          <a:p>
            <a:pPr>
              <a:defRPr/>
            </a:pPr>
            <a:r>
              <a:rPr lang="en-US" altLang="ko-KR" sz="1800" dirty="0" smtClean="0">
                <a:latin typeface="굴림" pitchFamily="50" charset="-127"/>
                <a:ea typeface="굴림" pitchFamily="50" charset="-127"/>
              </a:rPr>
              <a:t>    replaced by NEC in Sept. 2010, and CMM by EPCM later in January 2011. This</a:t>
            </a:r>
          </a:p>
          <a:p>
            <a:pPr>
              <a:defRPr/>
            </a:pPr>
            <a:r>
              <a:rPr lang="en-US" altLang="ko-KR" sz="1800" dirty="0" smtClean="0">
                <a:latin typeface="굴림" pitchFamily="50" charset="-127"/>
                <a:ea typeface="굴림" pitchFamily="50" charset="-127"/>
              </a:rPr>
              <a:t>    ‘gradual’ exit from crisis management was reportedly to minimize any </a:t>
            </a:r>
          </a:p>
          <a:p>
            <a:pPr>
              <a:defRPr/>
            </a:pPr>
            <a:r>
              <a:rPr lang="en-US" altLang="ko-KR" sz="1800" dirty="0" smtClean="0">
                <a:latin typeface="굴림" pitchFamily="50" charset="-127"/>
                <a:ea typeface="굴림" pitchFamily="50" charset="-127"/>
              </a:rPr>
              <a:t>    possible impact on the financial markets (MOSF 2010).</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NEC and EPCM were replaced by EEC and CMM, respectively in Oct. 2011, </a:t>
            </a:r>
          </a:p>
          <a:p>
            <a:pPr>
              <a:defRPr/>
            </a:pPr>
            <a:r>
              <a:rPr lang="en-US" altLang="ko-KR" sz="1800" dirty="0" smtClean="0">
                <a:latin typeface="굴림" pitchFamily="50" charset="-127"/>
                <a:ea typeface="굴림" pitchFamily="50" charset="-127"/>
              </a:rPr>
              <a:t>    reportedly at the directions of the President that were given at the Sept. 28 </a:t>
            </a:r>
          </a:p>
          <a:p>
            <a:pPr>
              <a:defRPr/>
            </a:pPr>
            <a:r>
              <a:rPr lang="en-US" altLang="ko-KR" sz="1800" dirty="0" smtClean="0">
                <a:latin typeface="굴림" pitchFamily="50" charset="-127"/>
                <a:ea typeface="굴림" pitchFamily="50" charset="-127"/>
              </a:rPr>
              <a:t>    meeting of the Blue House Senior Secretaries (Lee, </a:t>
            </a:r>
            <a:r>
              <a:rPr lang="en-US" altLang="ko-KR" sz="1800" i="1" dirty="0" smtClean="0">
                <a:latin typeface="굴림" pitchFamily="50" charset="-127"/>
                <a:ea typeface="굴림" pitchFamily="50" charset="-127"/>
              </a:rPr>
              <a:t>et al</a:t>
            </a:r>
            <a:r>
              <a:rPr lang="en-US" altLang="ko-KR" sz="1800" dirty="0" smtClean="0">
                <a:latin typeface="굴림" pitchFamily="50" charset="-127"/>
                <a:ea typeface="굴림" pitchFamily="50" charset="-127"/>
              </a:rPr>
              <a:t>. 2011).</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a:t>
            </a:r>
          </a:p>
          <a:p>
            <a:pPr>
              <a:defRPr/>
            </a:pPr>
            <a:endParaRPr lang="en-US" altLang="ko-KR" sz="500" dirty="0" smtClean="0">
              <a:solidFill>
                <a:srgbClr val="FFC000"/>
              </a:solidFill>
              <a:latin typeface="굴림" pitchFamily="50" charset="-127"/>
              <a:ea typeface="굴림" pitchFamily="50" charset="-127"/>
            </a:endParaRPr>
          </a:p>
          <a:p>
            <a:pPr>
              <a:defRPr/>
            </a:pPr>
            <a:r>
              <a:rPr lang="en-US" altLang="ko-KR" dirty="0" smtClean="0">
                <a:solidFill>
                  <a:srgbClr val="FFC000"/>
                </a:solidFill>
                <a:latin typeface="굴림" pitchFamily="50" charset="-127"/>
                <a:ea typeface="굴림" pitchFamily="50" charset="-127"/>
              </a:rPr>
              <a:t> </a:t>
            </a:r>
            <a:endParaRPr lang="en-US" altLang="ko-KR" sz="1800" dirty="0">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251520" y="332656"/>
            <a:ext cx="6408712"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36</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r>
              <a:rPr lang="en-US" altLang="ko-KR" sz="2400" b="1" dirty="0" smtClean="0">
                <a:solidFill>
                  <a:schemeClr val="accent2"/>
                </a:solidFill>
                <a:latin typeface="굴림" pitchFamily="50" charset="-127"/>
                <a:ea typeface="굴림" pitchFamily="50" charset="-127"/>
              </a:rPr>
              <a:t> </a:t>
            </a:r>
            <a:r>
              <a:rPr lang="en-US" altLang="ko-KR" sz="2800" b="1" dirty="0" smtClean="0">
                <a:solidFill>
                  <a:schemeClr val="accent2"/>
                </a:solidFill>
                <a:latin typeface="굴림" pitchFamily="50" charset="-127"/>
                <a:ea typeface="굴림" pitchFamily="50" charset="-127"/>
              </a:rPr>
              <a:t>Cont...</a:t>
            </a:r>
            <a:r>
              <a:rPr lang="en-US" altLang="ko-KR" sz="2800" dirty="0" smtClean="0">
                <a:solidFill>
                  <a:schemeClr val="accent2"/>
                </a:solidFill>
                <a:latin typeface="굴림" pitchFamily="50" charset="-127"/>
                <a:ea typeface="굴림" pitchFamily="50" charset="-127"/>
              </a:rPr>
              <a:t> </a:t>
            </a:r>
          </a:p>
          <a:p>
            <a:pPr>
              <a:defRPr/>
            </a:pPr>
            <a:endParaRPr lang="en-US" altLang="ko-KR" sz="500" dirty="0" smtClean="0">
              <a:solidFill>
                <a:srgbClr val="FFC000"/>
              </a:solidFill>
              <a:latin typeface="굴림" pitchFamily="50" charset="-127"/>
              <a:ea typeface="굴림" pitchFamily="50" charset="-127"/>
            </a:endParaRPr>
          </a:p>
          <a:p>
            <a:pPr>
              <a:defRPr/>
            </a:pPr>
            <a:endParaRPr lang="en-US" altLang="ko-KR" sz="500" dirty="0" smtClean="0">
              <a:solidFill>
                <a:srgbClr val="FFC000"/>
              </a:solidFill>
              <a:latin typeface="굴림" pitchFamily="50" charset="-127"/>
              <a:ea typeface="굴림" pitchFamily="50" charset="-127"/>
            </a:endParaRPr>
          </a:p>
          <a:p>
            <a:pPr>
              <a:defRPr/>
            </a:pPr>
            <a:r>
              <a:rPr lang="en-US" altLang="ko-KR" sz="2400" b="1" dirty="0" smtClean="0">
                <a:solidFill>
                  <a:srgbClr val="FFC000"/>
                </a:solidFill>
                <a:latin typeface="굴림" pitchFamily="50" charset="-127"/>
                <a:ea typeface="굴림" pitchFamily="50" charset="-127"/>
              </a:rPr>
              <a:t>• Discussion</a:t>
            </a:r>
            <a:r>
              <a:rPr lang="en-US" altLang="ko-KR" sz="2400" b="1" dirty="0" smtClean="0">
                <a:latin typeface="굴림" pitchFamily="50" charset="-127"/>
                <a:ea typeface="굴림" pitchFamily="50" charset="-127"/>
              </a:rPr>
              <a:t> </a:t>
            </a:r>
          </a:p>
          <a:p>
            <a:pPr>
              <a:defRPr/>
            </a:pPr>
            <a:endParaRPr lang="en-US" altLang="ko-KR" sz="500" b="1" dirty="0" smtClean="0">
              <a:latin typeface="굴림" pitchFamily="50" charset="-127"/>
              <a:ea typeface="굴림" pitchFamily="50" charset="-127"/>
            </a:endParaRPr>
          </a:p>
          <a:p>
            <a:pPr>
              <a:defRPr/>
            </a:pPr>
            <a:endParaRPr lang="en-US" altLang="ko-KR" sz="500" b="1" dirty="0" smtClean="0">
              <a:latin typeface="굴림" pitchFamily="50" charset="-127"/>
              <a:ea typeface="굴림" pitchFamily="50" charset="-127"/>
            </a:endParaRPr>
          </a:p>
          <a:p>
            <a:pPr>
              <a:defRPr/>
            </a:pPr>
            <a:endParaRPr lang="en-US" altLang="ko-KR" sz="500" b="1"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The Korean economy has so far been under crisis management since the </a:t>
            </a:r>
          </a:p>
          <a:p>
            <a:pPr>
              <a:defRPr/>
            </a:pPr>
            <a:r>
              <a:rPr lang="en-US" altLang="ko-KR" sz="1800" dirty="0" smtClean="0">
                <a:latin typeface="굴림" pitchFamily="50" charset="-127"/>
                <a:ea typeface="굴림" pitchFamily="50" charset="-127"/>
              </a:rPr>
              <a:t>    latter part of 2008, except for the ten months period of Jan.–Sept. 2011. </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For over the last four years, decisions regarding regime shifts signified by </a:t>
            </a:r>
          </a:p>
          <a:p>
            <a:pPr>
              <a:defRPr/>
            </a:pPr>
            <a:r>
              <a:rPr lang="en-US" altLang="ko-KR" sz="1800" dirty="0" smtClean="0">
                <a:latin typeface="굴림" pitchFamily="50" charset="-127"/>
                <a:ea typeface="굴림" pitchFamily="50" charset="-127"/>
              </a:rPr>
              <a:t>    the alternate operation of either [EEC and CMM] or [NEC and EPCM] seem </a:t>
            </a:r>
          </a:p>
          <a:p>
            <a:pPr>
              <a:defRPr/>
            </a:pPr>
            <a:r>
              <a:rPr lang="en-US" altLang="ko-KR" sz="1800" dirty="0" smtClean="0">
                <a:latin typeface="굴림" pitchFamily="50" charset="-127"/>
                <a:ea typeface="굴림" pitchFamily="50" charset="-127"/>
              </a:rPr>
              <a:t>    to have been politically motivated at least in part, and may have been made in </a:t>
            </a:r>
          </a:p>
          <a:p>
            <a:pPr>
              <a:defRPr/>
            </a:pPr>
            <a:r>
              <a:rPr lang="en-US" altLang="ko-KR" sz="1800" dirty="0" smtClean="0">
                <a:latin typeface="굴림" pitchFamily="50" charset="-127"/>
                <a:ea typeface="굴림" pitchFamily="50" charset="-127"/>
              </a:rPr>
              <a:t>    some backstage discussions between several officials of the highest ranks.   </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A couple of rationales for the above conjecture include: </a:t>
            </a:r>
          </a:p>
          <a:p>
            <a:pPr>
              <a:defRPr/>
            </a:pPr>
            <a:r>
              <a:rPr lang="en-US" altLang="ko-KR" sz="1800" dirty="0" smtClean="0">
                <a:latin typeface="굴림" pitchFamily="50" charset="-127"/>
                <a:ea typeface="굴림" pitchFamily="50" charset="-127"/>
              </a:rPr>
              <a:t>    (ⅰ) 	No formal analysis but a just short line of mention, has been provided in </a:t>
            </a:r>
          </a:p>
          <a:p>
            <a:pPr>
              <a:defRPr/>
            </a:pPr>
            <a:r>
              <a:rPr lang="en-US" altLang="ko-KR" sz="1800" dirty="0" smtClean="0">
                <a:latin typeface="굴림" pitchFamily="50" charset="-127"/>
                <a:ea typeface="굴림" pitchFamily="50" charset="-127"/>
              </a:rPr>
              <a:t>          	public concerning any regime shift that was made since 2008. </a:t>
            </a:r>
          </a:p>
          <a:p>
            <a:pPr>
              <a:defRPr/>
            </a:pPr>
            <a:r>
              <a:rPr lang="en-US" altLang="ko-KR" sz="1800" dirty="0" smtClean="0">
                <a:latin typeface="굴림" pitchFamily="50" charset="-127"/>
                <a:ea typeface="굴림" pitchFamily="50" charset="-127"/>
              </a:rPr>
              <a:t>    (ⅱ) 	No formal procedure that led to a regime shift has been known in public. </a:t>
            </a:r>
          </a:p>
          <a:p>
            <a:pPr>
              <a:defRPr/>
            </a:pPr>
            <a:r>
              <a:rPr lang="en-US" altLang="ko-KR" sz="1800" dirty="0" smtClean="0">
                <a:latin typeface="굴림" pitchFamily="50" charset="-127"/>
                <a:ea typeface="굴림" pitchFamily="50" charset="-127"/>
              </a:rPr>
              <a:t>          	No expert agency has been said to play any role before the President </a:t>
            </a:r>
          </a:p>
          <a:p>
            <a:pPr>
              <a:defRPr/>
            </a:pPr>
            <a:r>
              <a:rPr lang="en-US" altLang="ko-KR" sz="1800" dirty="0" smtClean="0">
                <a:latin typeface="굴림" pitchFamily="50" charset="-127"/>
                <a:ea typeface="굴림" pitchFamily="50" charset="-127"/>
              </a:rPr>
              <a:t>          	finally arrives at a decision concerning a regime shift.</a:t>
            </a: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endParaRPr lang="en-US" altLang="ko-KR" sz="3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 Such a political approach may work during the crisis situation, but the </a:t>
            </a:r>
          </a:p>
          <a:p>
            <a:pPr>
              <a:defRPr/>
            </a:pPr>
            <a:r>
              <a:rPr lang="en-US" altLang="ko-KR" sz="1800" dirty="0" smtClean="0">
                <a:latin typeface="굴림" pitchFamily="50" charset="-127"/>
                <a:ea typeface="굴림" pitchFamily="50" charset="-127"/>
              </a:rPr>
              <a:t>    intentional, prolonged or repeated use of it will certainly generate time </a:t>
            </a:r>
          </a:p>
          <a:p>
            <a:pPr>
              <a:defRPr/>
            </a:pPr>
            <a:r>
              <a:rPr lang="en-US" altLang="ko-KR" sz="1800" dirty="0" smtClean="0">
                <a:latin typeface="굴림" pitchFamily="50" charset="-127"/>
                <a:ea typeface="굴림" pitchFamily="50" charset="-127"/>
              </a:rPr>
              <a:t>    inconsistency problems, credibility problems, and thus distortions. </a:t>
            </a:r>
            <a:endParaRPr lang="en-US" altLang="ko-KR" sz="1800" dirty="0">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37</a:t>
            </a:fld>
            <a:endParaRPr lang="en-US" altLang="ko-KR" dirty="0"/>
          </a:p>
        </p:txBody>
      </p:sp>
      <p:sp>
        <p:nvSpPr>
          <p:cNvPr id="267266" name="Rectangle 2"/>
          <p:cNvSpPr>
            <a:spLocks noChangeArrowheads="1"/>
          </p:cNvSpPr>
          <p:nvPr/>
        </p:nvSpPr>
        <p:spPr bwMode="auto">
          <a:xfrm>
            <a:off x="143321" y="305594"/>
            <a:ext cx="8893175" cy="6219031"/>
          </a:xfrm>
          <a:prstGeom prst="rect">
            <a:avLst/>
          </a:prstGeom>
          <a:noFill/>
          <a:ln w="9525">
            <a:noFill/>
            <a:miter lim="800000"/>
            <a:headEnd/>
            <a:tailEnd/>
          </a:ln>
          <a:effectLst/>
        </p:spPr>
        <p:txBody>
          <a:bodyPr/>
          <a:lstStyle/>
          <a:p>
            <a:pPr>
              <a:defRPr/>
            </a:pPr>
            <a:endParaRPr lang="en-US" altLang="ko-KR" sz="500" b="1" dirty="0" smtClean="0">
              <a:solidFill>
                <a:schemeClr val="accent1"/>
              </a:solidFill>
              <a:latin typeface="굴림" pitchFamily="50" charset="-127"/>
              <a:ea typeface="굴림" pitchFamily="50" charset="-127"/>
            </a:endParaRPr>
          </a:p>
          <a:p>
            <a:pPr>
              <a:defRPr/>
            </a:pPr>
            <a:r>
              <a:rPr lang="en-US" altLang="ko-KR" sz="2500" b="1" dirty="0" smtClean="0">
                <a:solidFill>
                  <a:schemeClr val="accent2"/>
                </a:solidFill>
                <a:latin typeface="굴림" pitchFamily="50" charset="-127"/>
                <a:ea typeface="굴림" pitchFamily="50" charset="-127"/>
              </a:rPr>
              <a:t>(Cooperation and  Coordination during Crisis Management)</a:t>
            </a:r>
            <a:endParaRPr lang="en-US" altLang="ko-KR" sz="2500" dirty="0" smtClean="0">
              <a:solidFill>
                <a:schemeClr val="accent2"/>
              </a:solidFill>
              <a:latin typeface="굴림" pitchFamily="50" charset="-127"/>
              <a:ea typeface="굴림" pitchFamily="50" charset="-127"/>
            </a:endParaRPr>
          </a:p>
          <a:p>
            <a:pPr>
              <a:defRPr/>
            </a:pPr>
            <a:endParaRPr lang="en-US" altLang="ko-KR" sz="2400" b="1" dirty="0" smtClean="0">
              <a:latin typeface="굴림" pitchFamily="50" charset="-127"/>
              <a:ea typeface="굴림" pitchFamily="50" charset="-127"/>
            </a:endParaRPr>
          </a:p>
          <a:p>
            <a:pPr>
              <a:defRPr/>
            </a:pPr>
            <a:r>
              <a:rPr lang="en-US" altLang="ko-KR" sz="2400" b="1" dirty="0" smtClean="0">
                <a:latin typeface="굴림" pitchFamily="50" charset="-127"/>
                <a:ea typeface="굴림" pitchFamily="50" charset="-127"/>
              </a:rPr>
              <a:t>  </a:t>
            </a:r>
            <a:r>
              <a:rPr lang="en-US" altLang="ko-KR" sz="2100" b="1" dirty="0" smtClean="0">
                <a:latin typeface="굴림" pitchFamily="50" charset="-127"/>
                <a:ea typeface="굴림" pitchFamily="50" charset="-127"/>
              </a:rPr>
              <a:t>Standard View: The Government’s Role in Crisis and in Normalcy</a:t>
            </a:r>
          </a:p>
          <a:p>
            <a:pPr lvl="0">
              <a:defRPr/>
            </a:pPr>
            <a:endParaRPr lang="en-US" altLang="ko-KR" sz="1000" dirty="0" smtClean="0">
              <a:solidFill>
                <a:srgbClr val="FFC000"/>
              </a:solidFill>
              <a:latin typeface="굴림" pitchFamily="50" charset="-127"/>
              <a:ea typeface="굴림" pitchFamily="50" charset="-127"/>
            </a:endParaRPr>
          </a:p>
          <a:p>
            <a:pPr lvl="0">
              <a:defRPr/>
            </a:pPr>
            <a:r>
              <a:rPr lang="en-US" altLang="ko-KR" sz="1500" dirty="0" smtClean="0">
                <a:solidFill>
                  <a:srgbClr val="FFFFFF"/>
                </a:solidFill>
                <a:effectLst>
                  <a:outerShdw blurRad="38100" dist="38100" dir="2700000" algn="tl">
                    <a:srgbClr val="000000"/>
                  </a:outerShdw>
                </a:effectLst>
                <a:latin typeface="굴림" pitchFamily="50" charset="-127"/>
                <a:ea typeface="굴림" pitchFamily="50" charset="-127"/>
              </a:rPr>
              <a:t>					           </a:t>
            </a:r>
            <a:r>
              <a:rPr lang="en-US" altLang="ko-KR" sz="1800" dirty="0" smtClean="0">
                <a:solidFill>
                  <a:srgbClr val="FFFFFF"/>
                </a:solidFill>
                <a:latin typeface="굴림" pitchFamily="50" charset="-127"/>
                <a:ea typeface="굴림" pitchFamily="50" charset="-127"/>
              </a:rPr>
              <a:t>(Kim, </a:t>
            </a:r>
            <a:r>
              <a:rPr lang="en-US" altLang="ko-KR" sz="1800" i="1" dirty="0" smtClean="0">
                <a:solidFill>
                  <a:srgbClr val="FFFFFF"/>
                </a:solidFill>
                <a:latin typeface="굴림" pitchFamily="50" charset="-127"/>
                <a:ea typeface="굴림" pitchFamily="50" charset="-127"/>
              </a:rPr>
              <a:t>et al</a:t>
            </a:r>
            <a:r>
              <a:rPr lang="en-US" altLang="ko-KR" sz="1800" dirty="0" smtClean="0">
                <a:solidFill>
                  <a:srgbClr val="FFFFFF"/>
                </a:solidFill>
                <a:latin typeface="굴림" pitchFamily="50" charset="-127"/>
                <a:ea typeface="굴림" pitchFamily="50" charset="-127"/>
              </a:rPr>
              <a:t>. 2002; Kim 2004a)</a:t>
            </a:r>
          </a:p>
          <a:p>
            <a:pPr lvl="0">
              <a:defRPr/>
            </a:pPr>
            <a:r>
              <a:rPr lang="en-US" altLang="ko-KR" sz="2400" b="1" dirty="0" smtClean="0">
                <a:solidFill>
                  <a:srgbClr val="FFFFFF"/>
                </a:solidFill>
                <a:effectLst>
                  <a:outerShdw blurRad="38100" dist="38100" dir="2700000" algn="tl">
                    <a:srgbClr val="000000"/>
                  </a:outerShdw>
                </a:effectLst>
                <a:latin typeface="굴림" pitchFamily="50" charset="-127"/>
                <a:ea typeface="굴림" pitchFamily="50" charset="-127"/>
              </a:rPr>
              <a:t> </a:t>
            </a:r>
            <a:r>
              <a:rPr lang="en-US" altLang="ko-KR" sz="2400" b="1" dirty="0" smtClean="0">
                <a:solidFill>
                  <a:srgbClr val="FFC000"/>
                </a:solidFill>
                <a:latin typeface="굴림" pitchFamily="50" charset="-127"/>
                <a:ea typeface="굴림" pitchFamily="50" charset="-127"/>
              </a:rPr>
              <a:t>• In Times of Crisis:</a:t>
            </a:r>
          </a:p>
          <a:p>
            <a:pPr lvl="0">
              <a:defRPr/>
            </a:pPr>
            <a:endParaRPr lang="en-US" altLang="ko-KR" sz="500" dirty="0" smtClean="0">
              <a:solidFill>
                <a:srgbClr val="FFC000"/>
              </a:solidFill>
              <a:latin typeface="굴림" pitchFamily="50" charset="-127"/>
              <a:ea typeface="굴림" pitchFamily="50" charset="-127"/>
            </a:endParaRPr>
          </a:p>
          <a:p>
            <a:pPr lvl="0">
              <a:defRPr/>
            </a:pPr>
            <a:r>
              <a:rPr lang="en-US" altLang="ko-KR" dirty="0" smtClean="0">
                <a:solidFill>
                  <a:srgbClr val="FFC000"/>
                </a:solidFill>
                <a:latin typeface="굴림" pitchFamily="50" charset="-127"/>
                <a:ea typeface="굴림" pitchFamily="50" charset="-127"/>
              </a:rPr>
              <a:t> </a:t>
            </a:r>
            <a:r>
              <a:rPr lang="en-US" altLang="ko-KR" dirty="0" smtClean="0">
                <a:latin typeface="굴림" pitchFamily="50" charset="-127"/>
                <a:ea typeface="굴림" pitchFamily="50" charset="-127"/>
              </a:rPr>
              <a:t>- It is necessary that</a:t>
            </a:r>
            <a:r>
              <a:rPr lang="ko-KR" altLang="en-US" dirty="0" smtClean="0">
                <a:latin typeface="굴림" pitchFamily="50" charset="-127"/>
                <a:ea typeface="굴림" pitchFamily="50" charset="-127"/>
              </a:rPr>
              <a:t> </a:t>
            </a:r>
            <a:r>
              <a:rPr lang="en-US" altLang="ko-KR" dirty="0" smtClean="0">
                <a:latin typeface="굴림" pitchFamily="50" charset="-127"/>
                <a:ea typeface="굴림" pitchFamily="50" charset="-127"/>
              </a:rPr>
              <a:t>the Government (i.e., MOSF in Korea) come to the </a:t>
            </a:r>
          </a:p>
          <a:p>
            <a:pPr lvl="0">
              <a:defRPr/>
            </a:pPr>
            <a:r>
              <a:rPr lang="en-US" altLang="ko-KR" dirty="0" smtClean="0">
                <a:latin typeface="굴림" pitchFamily="50" charset="-127"/>
                <a:ea typeface="굴림" pitchFamily="50" charset="-127"/>
              </a:rPr>
              <a:t>    fore and take the lead in managing the crisis situation, </a:t>
            </a:r>
          </a:p>
          <a:p>
            <a:pPr lvl="0">
              <a:defRPr/>
            </a:pPr>
            <a:endParaRPr lang="en-US" altLang="ko-KR" sz="500" dirty="0" smtClean="0">
              <a:latin typeface="굴림" pitchFamily="50" charset="-127"/>
              <a:ea typeface="굴림" pitchFamily="50" charset="-127"/>
            </a:endParaRPr>
          </a:p>
          <a:p>
            <a:pPr lvl="0">
              <a:defRPr/>
            </a:pPr>
            <a:r>
              <a:rPr lang="en-US" altLang="ko-KR" dirty="0" smtClean="0">
                <a:latin typeface="굴림" pitchFamily="50" charset="-127"/>
                <a:ea typeface="굴림" pitchFamily="50" charset="-127"/>
              </a:rPr>
              <a:t>    (ⅰ)	because there may arise the need for the Government </a:t>
            </a:r>
          </a:p>
          <a:p>
            <a:pPr lvl="0">
              <a:defRPr/>
            </a:pPr>
            <a:r>
              <a:rPr lang="en-US" altLang="ko-KR" dirty="0" smtClean="0">
                <a:latin typeface="굴림" pitchFamily="50" charset="-127"/>
                <a:ea typeface="굴림" pitchFamily="50" charset="-127"/>
              </a:rPr>
              <a:t>	to make a decision regarding injecting public funds; and </a:t>
            </a:r>
          </a:p>
          <a:p>
            <a:pPr lvl="0">
              <a:defRPr/>
            </a:pPr>
            <a:endParaRPr lang="en-US" altLang="ko-KR" sz="500" dirty="0" smtClean="0">
              <a:latin typeface="굴림" pitchFamily="50" charset="-127"/>
              <a:ea typeface="굴림" pitchFamily="50" charset="-127"/>
            </a:endParaRPr>
          </a:p>
          <a:p>
            <a:pPr lvl="0">
              <a:defRPr/>
            </a:pPr>
            <a:r>
              <a:rPr lang="en-US" altLang="ko-KR" dirty="0" smtClean="0">
                <a:latin typeface="굴림" pitchFamily="50" charset="-127"/>
                <a:ea typeface="굴림" pitchFamily="50" charset="-127"/>
              </a:rPr>
              <a:t>    (ⅱ)	also because it is the Government that takes the ultimate 	responsibility for the financial sector. </a:t>
            </a:r>
          </a:p>
          <a:p>
            <a:pPr lvl="0">
              <a:defRPr/>
            </a:pPr>
            <a:endParaRPr lang="en-US" altLang="ko-KR" sz="500" dirty="0" smtClean="0">
              <a:latin typeface="굴림" pitchFamily="50" charset="-127"/>
              <a:ea typeface="굴림" pitchFamily="50" charset="-127"/>
            </a:endParaRPr>
          </a:p>
          <a:p>
            <a:pPr lvl="0">
              <a:defRPr/>
            </a:pPr>
            <a:endParaRPr lang="en-US" altLang="ko-KR" sz="500" dirty="0" smtClean="0">
              <a:latin typeface="굴림" pitchFamily="50" charset="-127"/>
              <a:ea typeface="굴림" pitchFamily="50" charset="-127"/>
            </a:endParaRPr>
          </a:p>
          <a:p>
            <a:pPr>
              <a:defRPr/>
            </a:pPr>
            <a:r>
              <a:rPr lang="en-US" altLang="ko-KR" sz="2400" b="1" dirty="0" smtClean="0">
                <a:solidFill>
                  <a:srgbClr val="FFC000"/>
                </a:solidFill>
                <a:latin typeface="굴림" pitchFamily="50" charset="-127"/>
                <a:ea typeface="굴림" pitchFamily="50" charset="-127"/>
              </a:rPr>
              <a:t> • In Normal Times: </a:t>
            </a:r>
          </a:p>
          <a:p>
            <a:pPr lvl="0">
              <a:defRPr/>
            </a:pPr>
            <a:endParaRPr lang="en-US" altLang="ko-KR" sz="500" dirty="0">
              <a:latin typeface="굴림" pitchFamily="50" charset="-127"/>
              <a:ea typeface="굴림" pitchFamily="50" charset="-127"/>
            </a:endParaRPr>
          </a:p>
          <a:p>
            <a:pPr lvl="0">
              <a:defRPr/>
            </a:pPr>
            <a:endParaRPr lang="en-US" altLang="ko-KR" sz="500" dirty="0" smtClean="0">
              <a:latin typeface="굴림" pitchFamily="50" charset="-127"/>
              <a:ea typeface="굴림" pitchFamily="50" charset="-127"/>
            </a:endParaRPr>
          </a:p>
          <a:p>
            <a:pPr lvl="0">
              <a:defRPr/>
            </a:pPr>
            <a:r>
              <a:rPr lang="en-US" altLang="ko-KR" dirty="0" smtClean="0">
                <a:latin typeface="굴림" pitchFamily="50" charset="-127"/>
                <a:ea typeface="굴림" pitchFamily="50" charset="-127"/>
              </a:rPr>
              <a:t> - The Government, monitoring the market functioning closely, but keep </a:t>
            </a:r>
          </a:p>
          <a:p>
            <a:pPr lvl="0">
              <a:defRPr/>
            </a:pPr>
            <a:r>
              <a:rPr lang="en-US" altLang="ko-KR" dirty="0" smtClean="0">
                <a:latin typeface="굴림" pitchFamily="50" charset="-127"/>
                <a:ea typeface="굴림" pitchFamily="50" charset="-127"/>
              </a:rPr>
              <a:t>    the other financial authorities at arm’s length so that it may not hinder </a:t>
            </a:r>
          </a:p>
          <a:p>
            <a:pPr lvl="0">
              <a:defRPr/>
            </a:pPr>
            <a:r>
              <a:rPr lang="en-US" altLang="ko-KR" dirty="0" smtClean="0">
                <a:latin typeface="굴림" pitchFamily="50" charset="-127"/>
                <a:ea typeface="굴림" pitchFamily="50" charset="-127"/>
              </a:rPr>
              <a:t>    their respective operational independence (autonomy) in policy.</a:t>
            </a:r>
          </a:p>
          <a:p>
            <a:pPr lvl="0">
              <a:defRPr/>
            </a:pPr>
            <a:endParaRPr lang="en-US" altLang="ko-KR" dirty="0" smtClean="0">
              <a:latin typeface="굴림" pitchFamily="50" charset="-127"/>
              <a:ea typeface="굴림" pitchFamily="50" charset="-127"/>
            </a:endParaRPr>
          </a:p>
          <a:p>
            <a:pPr lvl="0">
              <a:defRPr/>
            </a:pPr>
            <a:r>
              <a:rPr lang="en-US" altLang="ko-KR" sz="1800" dirty="0" smtClean="0">
                <a:latin typeface="굴림" pitchFamily="50" charset="-127"/>
                <a:ea typeface="굴림" pitchFamily="50" charset="-127"/>
              </a:rPr>
              <a:t> </a:t>
            </a:r>
          </a:p>
          <a:p>
            <a:pPr lvl="0">
              <a:defRPr/>
            </a:pPr>
            <a:endParaRPr lang="en-US" altLang="ko-KR" sz="1800" dirty="0">
              <a:solidFill>
                <a:srgbClr val="FFC000"/>
              </a:solidFill>
              <a:latin typeface="굴림" pitchFamily="50" charset="-127"/>
              <a:ea typeface="굴림" pitchFamily="50" charset="-127"/>
            </a:endParaRPr>
          </a:p>
          <a:p>
            <a:pPr lvl="0">
              <a:defRPr/>
            </a:pPr>
            <a:r>
              <a:rPr lang="en-US" altLang="ko-KR" sz="1800" dirty="0" smtClean="0">
                <a:solidFill>
                  <a:srgbClr val="FFFFFF"/>
                </a:solidFill>
                <a:effectLst>
                  <a:outerShdw blurRad="38100" dist="38100" dir="2700000" algn="tl">
                    <a:srgbClr val="000000"/>
                  </a:outerShdw>
                </a:effectLst>
                <a:latin typeface="굴림" pitchFamily="50" charset="-127"/>
                <a:ea typeface="굴림" pitchFamily="50" charset="-127"/>
              </a:rPr>
              <a:t> </a:t>
            </a:r>
            <a:endParaRPr lang="en-US" altLang="ko-KR" sz="1800" dirty="0">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251521" y="1124744"/>
            <a:ext cx="8321008" cy="57606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38</a:t>
            </a:fld>
            <a:endParaRPr lang="en-US" altLang="ko-KR" dirty="0"/>
          </a:p>
        </p:txBody>
      </p:sp>
      <p:sp>
        <p:nvSpPr>
          <p:cNvPr id="267266" name="Rectangle 2"/>
          <p:cNvSpPr>
            <a:spLocks noChangeArrowheads="1"/>
          </p:cNvSpPr>
          <p:nvPr/>
        </p:nvSpPr>
        <p:spPr bwMode="auto">
          <a:xfrm>
            <a:off x="143321" y="188640"/>
            <a:ext cx="8893175" cy="6335985"/>
          </a:xfrm>
          <a:prstGeom prst="rect">
            <a:avLst/>
          </a:prstGeom>
          <a:noFill/>
          <a:ln w="9525">
            <a:noFill/>
            <a:miter lim="800000"/>
            <a:headEnd/>
            <a:tailEnd/>
          </a:ln>
          <a:effectLst/>
        </p:spPr>
        <p:txBody>
          <a:bodyPr/>
          <a:lstStyle/>
          <a:p>
            <a:pPr lvl="0">
              <a:defRPr/>
            </a:pPr>
            <a:endParaRPr lang="en-US" altLang="ko-KR" sz="200" b="1" dirty="0" smtClean="0">
              <a:latin typeface="굴림" pitchFamily="50" charset="-127"/>
              <a:ea typeface="굴림" pitchFamily="50" charset="-127"/>
            </a:endParaRPr>
          </a:p>
          <a:p>
            <a:pPr lvl="0">
              <a:defRPr/>
            </a:pPr>
            <a:r>
              <a:rPr lang="en-US" altLang="ko-KR" sz="2400" b="1" dirty="0" smtClean="0">
                <a:latin typeface="굴림" pitchFamily="50" charset="-127"/>
                <a:ea typeface="굴림" pitchFamily="50" charset="-127"/>
              </a:rPr>
              <a:t>  MOSF Leadership and Institutional Vertical Hierarchy</a:t>
            </a:r>
          </a:p>
          <a:p>
            <a:pPr lvl="0">
              <a:defRPr/>
            </a:pPr>
            <a:endParaRPr lang="en-US" altLang="ko-KR" sz="1400" dirty="0" smtClean="0">
              <a:solidFill>
                <a:srgbClr val="FFC000"/>
              </a:solidFill>
              <a:latin typeface="굴림" pitchFamily="50" charset="-127"/>
              <a:ea typeface="굴림" pitchFamily="50" charset="-127"/>
            </a:endParaRPr>
          </a:p>
          <a:p>
            <a:pPr lvl="0">
              <a:defRPr/>
            </a:pPr>
            <a:r>
              <a:rPr lang="en-US" altLang="ko-KR" dirty="0" smtClean="0">
                <a:solidFill>
                  <a:srgbClr val="FFC000"/>
                </a:solidFill>
                <a:latin typeface="굴림" pitchFamily="50" charset="-127"/>
                <a:ea typeface="굴림" pitchFamily="50" charset="-127"/>
              </a:rPr>
              <a:t>• MOSF has shown efficient and effective leadership in the forefront of </a:t>
            </a:r>
          </a:p>
          <a:p>
            <a:pPr lvl="0">
              <a:defRPr/>
            </a:pPr>
            <a:r>
              <a:rPr lang="en-US" altLang="ko-KR" dirty="0" smtClean="0">
                <a:solidFill>
                  <a:srgbClr val="FFC000"/>
                </a:solidFill>
                <a:latin typeface="굴림" pitchFamily="50" charset="-127"/>
                <a:ea typeface="굴림" pitchFamily="50" charset="-127"/>
              </a:rPr>
              <a:t>  crisis management. </a:t>
            </a:r>
          </a:p>
          <a:p>
            <a:pPr lvl="0">
              <a:defRPr/>
            </a:pPr>
            <a:endParaRPr lang="en-US" altLang="ko-KR" sz="300" dirty="0" smtClean="0">
              <a:latin typeface="굴림" pitchFamily="50" charset="-127"/>
              <a:ea typeface="굴림" pitchFamily="50" charset="-127"/>
            </a:endParaRPr>
          </a:p>
          <a:p>
            <a:pPr lvl="0">
              <a:defRPr/>
            </a:pPr>
            <a:r>
              <a:rPr lang="en-US" altLang="ko-KR" sz="1800" dirty="0" smtClean="0">
                <a:latin typeface="굴림" pitchFamily="50" charset="-127"/>
                <a:ea typeface="굴림" pitchFamily="50" charset="-127"/>
              </a:rPr>
              <a:t> - MOSF has naturally played, together with FSC, the leading role to have BOK </a:t>
            </a:r>
          </a:p>
          <a:p>
            <a:pPr lvl="0">
              <a:defRPr/>
            </a:pPr>
            <a:r>
              <a:rPr lang="en-US" altLang="ko-KR" sz="1800" dirty="0" smtClean="0">
                <a:latin typeface="굴림" pitchFamily="50" charset="-127"/>
                <a:ea typeface="굴림" pitchFamily="50" charset="-127"/>
              </a:rPr>
              <a:t>    and FSS aligned by means of a systematic use of several levels of meetings </a:t>
            </a:r>
          </a:p>
          <a:p>
            <a:pPr lvl="0">
              <a:defRPr/>
            </a:pPr>
            <a:r>
              <a:rPr lang="en-US" altLang="ko-KR" sz="1800" dirty="0" smtClean="0">
                <a:latin typeface="굴림" pitchFamily="50" charset="-127"/>
                <a:ea typeface="굴림" pitchFamily="50" charset="-127"/>
              </a:rPr>
              <a:t>    such as EEC, CMM, EFM, EMFS, FBM, and FEMSM (the last three being </a:t>
            </a:r>
          </a:p>
          <a:p>
            <a:pPr lvl="0">
              <a:defRPr/>
            </a:pPr>
            <a:r>
              <a:rPr lang="en-US" altLang="ko-KR" sz="1800" dirty="0" smtClean="0">
                <a:latin typeface="굴림" pitchFamily="50" charset="-127"/>
                <a:ea typeface="굴림" pitchFamily="50" charset="-127"/>
              </a:rPr>
              <a:t>    merged into MPM since July 2012).</a:t>
            </a:r>
          </a:p>
          <a:p>
            <a:pPr lvl="0">
              <a:defRPr/>
            </a:pPr>
            <a:endParaRPr lang="en-US" altLang="ko-KR" sz="300" dirty="0" smtClean="0">
              <a:latin typeface="굴림" pitchFamily="50" charset="-127"/>
              <a:ea typeface="굴림" pitchFamily="50" charset="-127"/>
            </a:endParaRPr>
          </a:p>
          <a:p>
            <a:pPr lvl="0">
              <a:defRPr/>
            </a:pPr>
            <a:r>
              <a:rPr lang="en-US" altLang="ko-KR" sz="1800" dirty="0" smtClean="0">
                <a:latin typeface="굴림" pitchFamily="50" charset="-127"/>
                <a:ea typeface="굴림" pitchFamily="50" charset="-127"/>
              </a:rPr>
              <a:t> - The fast recovery of the Korean economy from the Global Financial Crisis is</a:t>
            </a:r>
          </a:p>
          <a:p>
            <a:pPr lvl="0">
              <a:defRPr/>
            </a:pPr>
            <a:r>
              <a:rPr lang="en-US" altLang="ko-KR" sz="1800" dirty="0" smtClean="0">
                <a:latin typeface="굴림" pitchFamily="50" charset="-127"/>
                <a:ea typeface="굴림" pitchFamily="50" charset="-127"/>
              </a:rPr>
              <a:t>    attributed importantly to MOSF leadership. </a:t>
            </a:r>
          </a:p>
          <a:p>
            <a:pPr lvl="0">
              <a:defRPr/>
            </a:pPr>
            <a:endParaRPr lang="en-US" altLang="ko-KR" sz="500" dirty="0" smtClean="0">
              <a:solidFill>
                <a:srgbClr val="FFC000"/>
              </a:solidFill>
              <a:latin typeface="굴림" pitchFamily="50" charset="-127"/>
              <a:ea typeface="굴림" pitchFamily="50" charset="-127"/>
            </a:endParaRPr>
          </a:p>
          <a:p>
            <a:pPr lvl="0">
              <a:defRPr/>
            </a:pPr>
            <a:r>
              <a:rPr lang="en-US" altLang="ko-KR" dirty="0" smtClean="0">
                <a:solidFill>
                  <a:srgbClr val="FFC000"/>
                </a:solidFill>
                <a:latin typeface="굴림" pitchFamily="50" charset="-127"/>
                <a:ea typeface="굴림" pitchFamily="50" charset="-127"/>
              </a:rPr>
              <a:t>• Underlying MOSF leadership was the deep-rooted vertical hierarchy </a:t>
            </a:r>
          </a:p>
          <a:p>
            <a:pPr lvl="0">
              <a:defRPr/>
            </a:pPr>
            <a:r>
              <a:rPr lang="en-US" altLang="ko-KR" dirty="0" smtClean="0">
                <a:solidFill>
                  <a:srgbClr val="FFC000"/>
                </a:solidFill>
                <a:latin typeface="굴림" pitchFamily="50" charset="-127"/>
                <a:ea typeface="굴림" pitchFamily="50" charset="-127"/>
              </a:rPr>
              <a:t>  between the financial authorities:</a:t>
            </a:r>
          </a:p>
          <a:p>
            <a:pPr lvl="0">
              <a:defRPr/>
            </a:pPr>
            <a:endParaRPr lang="en-US" altLang="ko-KR" sz="300" dirty="0" smtClean="0">
              <a:solidFill>
                <a:srgbClr val="FFFFFF"/>
              </a:solidFill>
              <a:latin typeface="굴림" pitchFamily="50" charset="-127"/>
              <a:ea typeface="굴림" pitchFamily="50" charset="-127"/>
            </a:endParaRPr>
          </a:p>
          <a:p>
            <a:pPr lvl="0">
              <a:defRPr/>
            </a:pPr>
            <a:r>
              <a:rPr lang="en-US" altLang="ko-KR" sz="1800" dirty="0" smtClean="0">
                <a:solidFill>
                  <a:srgbClr val="FFFFFF"/>
                </a:solidFill>
                <a:latin typeface="굴림" pitchFamily="50" charset="-127"/>
                <a:ea typeface="굴림" pitchFamily="50" charset="-127"/>
              </a:rPr>
              <a:t> - MOSF, whose main concern includes such issues as employment and growth, </a:t>
            </a:r>
          </a:p>
          <a:p>
            <a:pPr lvl="0">
              <a:defRPr/>
            </a:pPr>
            <a:r>
              <a:rPr lang="en-US" altLang="ko-KR" sz="1800" dirty="0" smtClean="0">
                <a:solidFill>
                  <a:srgbClr val="FFFFFF"/>
                </a:solidFill>
                <a:latin typeface="굴림" pitchFamily="50" charset="-127"/>
                <a:ea typeface="굴림" pitchFamily="50" charset="-127"/>
              </a:rPr>
              <a:t>    tends to be politically-sensitive. </a:t>
            </a:r>
          </a:p>
          <a:p>
            <a:pPr lvl="0">
              <a:defRPr/>
            </a:pPr>
            <a:endParaRPr lang="en-US" altLang="ko-KR" sz="300" dirty="0" smtClean="0">
              <a:solidFill>
                <a:srgbClr val="FFFFFF"/>
              </a:solidFill>
              <a:latin typeface="굴림" pitchFamily="50" charset="-127"/>
              <a:ea typeface="굴림" pitchFamily="50" charset="-127"/>
            </a:endParaRPr>
          </a:p>
          <a:p>
            <a:pPr lvl="0">
              <a:defRPr/>
            </a:pPr>
            <a:r>
              <a:rPr lang="en-US" altLang="ko-KR" sz="1800" dirty="0" smtClean="0">
                <a:solidFill>
                  <a:srgbClr val="FFFFFF"/>
                </a:solidFill>
                <a:latin typeface="굴림" pitchFamily="50" charset="-127"/>
                <a:ea typeface="굴림" pitchFamily="50" charset="-127"/>
              </a:rPr>
              <a:t> - FSC, being a state agency under the Prime Minister, actively falls in line with </a:t>
            </a:r>
          </a:p>
          <a:p>
            <a:pPr lvl="0">
              <a:defRPr/>
            </a:pPr>
            <a:r>
              <a:rPr lang="en-US" altLang="ko-KR" sz="1800" dirty="0" smtClean="0">
                <a:solidFill>
                  <a:srgbClr val="FFFFFF"/>
                </a:solidFill>
                <a:latin typeface="굴림" pitchFamily="50" charset="-127"/>
                <a:ea typeface="굴림" pitchFamily="50" charset="-127"/>
              </a:rPr>
              <a:t>    MOSF, which is given by law the highest rank among all the executive </a:t>
            </a:r>
          </a:p>
          <a:p>
            <a:pPr lvl="0">
              <a:defRPr/>
            </a:pPr>
            <a:r>
              <a:rPr lang="en-US" altLang="ko-KR" sz="1800" dirty="0" smtClean="0">
                <a:solidFill>
                  <a:srgbClr val="FFFFFF"/>
                </a:solidFill>
                <a:latin typeface="굴림" pitchFamily="50" charset="-127"/>
                <a:ea typeface="굴림" pitchFamily="50" charset="-127"/>
              </a:rPr>
              <a:t>    ministries and agencies.</a:t>
            </a:r>
            <a:r>
              <a:rPr lang="en-US" altLang="ko-KR" sz="1800" dirty="0" smtClean="0">
                <a:latin typeface="굴림" pitchFamily="50" charset="-127"/>
                <a:ea typeface="굴림" pitchFamily="50" charset="-127"/>
              </a:rPr>
              <a:t> Furthermore, appointments are rotated between </a:t>
            </a:r>
          </a:p>
          <a:p>
            <a:pPr lvl="0">
              <a:defRPr/>
            </a:pPr>
            <a:r>
              <a:rPr lang="en-US" altLang="ko-KR" sz="1800" dirty="0" smtClean="0">
                <a:latin typeface="굴림" pitchFamily="50" charset="-127"/>
                <a:ea typeface="굴림" pitchFamily="50" charset="-127"/>
              </a:rPr>
              <a:t>    MOSF and FSC Secretariat (Kim and Lee 2006).</a:t>
            </a:r>
          </a:p>
          <a:p>
            <a:pPr lvl="0">
              <a:defRPr/>
            </a:pPr>
            <a:endParaRPr lang="en-US" altLang="ko-KR" sz="300" dirty="0" smtClean="0">
              <a:latin typeface="굴림" pitchFamily="50" charset="-127"/>
              <a:ea typeface="굴림" pitchFamily="50" charset="-127"/>
            </a:endParaRPr>
          </a:p>
          <a:p>
            <a:pPr lvl="0">
              <a:defRPr/>
            </a:pPr>
            <a:r>
              <a:rPr lang="en-US" altLang="ko-KR" sz="1800" dirty="0" smtClean="0">
                <a:latin typeface="굴림" pitchFamily="50" charset="-127"/>
                <a:ea typeface="굴림" pitchFamily="50" charset="-127"/>
              </a:rPr>
              <a:t> - FSS and KDIC each are under guidance and supervision of FSC.</a:t>
            </a:r>
          </a:p>
          <a:p>
            <a:pPr lvl="0">
              <a:defRPr/>
            </a:pPr>
            <a:endParaRPr lang="en-US" altLang="ko-KR" sz="300" dirty="0" smtClean="0">
              <a:latin typeface="굴림" pitchFamily="50" charset="-127"/>
              <a:ea typeface="굴림" pitchFamily="50" charset="-127"/>
            </a:endParaRPr>
          </a:p>
          <a:p>
            <a:pPr lvl="0">
              <a:defRPr/>
            </a:pPr>
            <a:r>
              <a:rPr lang="en-US" altLang="ko-KR" sz="1800" dirty="0" smtClean="0">
                <a:latin typeface="굴림" pitchFamily="50" charset="-127"/>
                <a:ea typeface="굴림" pitchFamily="50" charset="-127"/>
              </a:rPr>
              <a:t> - BOK, which lacks </a:t>
            </a:r>
            <a:r>
              <a:rPr lang="en-US" altLang="ko-KR" sz="1800" i="1" dirty="0" smtClean="0">
                <a:latin typeface="굴림" pitchFamily="50" charset="-127"/>
                <a:ea typeface="굴림" pitchFamily="50" charset="-127"/>
              </a:rPr>
              <a:t>de facto </a:t>
            </a:r>
            <a:r>
              <a:rPr lang="en-US" altLang="ko-KR" sz="1800" dirty="0" smtClean="0">
                <a:latin typeface="굴림" pitchFamily="50" charset="-127"/>
                <a:ea typeface="굴림" pitchFamily="50" charset="-127"/>
              </a:rPr>
              <a:t>independence,  acquiesces. </a:t>
            </a:r>
          </a:p>
          <a:p>
            <a:pPr lvl="0">
              <a:defRPr/>
            </a:pPr>
            <a:endParaRPr lang="en-US" altLang="ko-KR" sz="500" dirty="0" smtClean="0">
              <a:latin typeface="굴림" pitchFamily="50" charset="-127"/>
              <a:ea typeface="굴림" pitchFamily="50" charset="-127"/>
            </a:endParaRPr>
          </a:p>
          <a:p>
            <a:pPr lvl="0">
              <a:defRPr/>
            </a:pPr>
            <a:endParaRPr lang="en-US" altLang="ko-KR" sz="500" dirty="0" smtClean="0">
              <a:latin typeface="굴림" pitchFamily="50" charset="-127"/>
              <a:ea typeface="굴림" pitchFamily="50" charset="-127"/>
            </a:endParaRPr>
          </a:p>
          <a:p>
            <a:pPr lvl="0">
              <a:defRPr/>
            </a:pPr>
            <a:r>
              <a:rPr lang="en-US" altLang="ko-KR" sz="1800" dirty="0" smtClean="0">
                <a:latin typeface="굴림" pitchFamily="50" charset="-127"/>
                <a:ea typeface="굴림" pitchFamily="50" charset="-127"/>
              </a:rPr>
              <a:t> </a:t>
            </a:r>
          </a:p>
          <a:p>
            <a:pPr lvl="0">
              <a:defRPr/>
            </a:pPr>
            <a:endParaRPr lang="en-US" altLang="ko-KR" sz="500" dirty="0" smtClean="0">
              <a:solidFill>
                <a:srgbClr val="FFFFFF"/>
              </a:solidFill>
              <a:latin typeface="굴림" pitchFamily="50" charset="-127"/>
              <a:ea typeface="굴림" pitchFamily="50" charset="-127"/>
            </a:endParaRPr>
          </a:p>
          <a:p>
            <a:pPr lvl="0">
              <a:defRPr/>
            </a:pPr>
            <a:r>
              <a:rPr lang="en-US" altLang="ko-KR" sz="1800" dirty="0" smtClean="0">
                <a:latin typeface="굴림" pitchFamily="50" charset="-127"/>
                <a:ea typeface="굴림" pitchFamily="50" charset="-127"/>
              </a:rPr>
              <a:t> </a:t>
            </a:r>
            <a:endParaRPr lang="en-US" altLang="ko-KR" sz="1800" dirty="0">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251520" y="260648"/>
            <a:ext cx="7632848"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39</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lvl="0">
              <a:defRPr/>
            </a:pPr>
            <a:r>
              <a:rPr lang="en-US" altLang="ko-KR" sz="2800" b="1" dirty="0" smtClean="0">
                <a:solidFill>
                  <a:schemeClr val="accent2"/>
                </a:solidFill>
                <a:latin typeface="굴림" pitchFamily="50" charset="-127"/>
                <a:ea typeface="굴림" pitchFamily="50" charset="-127"/>
              </a:rPr>
              <a:t>Cont...</a:t>
            </a:r>
          </a:p>
          <a:p>
            <a:pPr lvl="0">
              <a:defRPr/>
            </a:pPr>
            <a:endParaRPr lang="en-US" altLang="ko-KR" sz="500" dirty="0" smtClean="0">
              <a:solidFill>
                <a:srgbClr val="FFC000"/>
              </a:solidFill>
              <a:latin typeface="굴림" pitchFamily="50" charset="-127"/>
              <a:ea typeface="굴림" pitchFamily="50" charset="-127"/>
            </a:endParaRPr>
          </a:p>
          <a:p>
            <a:pPr algn="just">
              <a:defRPr/>
            </a:pPr>
            <a:r>
              <a:rPr lang="en-US" altLang="ko-KR" sz="2200" dirty="0" smtClean="0">
                <a:solidFill>
                  <a:srgbClr val="FFC000"/>
                </a:solidFill>
                <a:latin typeface="굴림" pitchFamily="50" charset="-127"/>
                <a:ea typeface="굴림" pitchFamily="50" charset="-127"/>
              </a:rPr>
              <a:t>• Institutional vertical hierarchy with MOSF(formerly, MOFE) being </a:t>
            </a:r>
          </a:p>
          <a:p>
            <a:pPr algn="just">
              <a:defRPr/>
            </a:pPr>
            <a:r>
              <a:rPr lang="en-US" altLang="ko-KR" sz="2200" dirty="0" smtClean="0">
                <a:solidFill>
                  <a:srgbClr val="FFC000"/>
                </a:solidFill>
                <a:latin typeface="굴림" pitchFamily="50" charset="-127"/>
                <a:ea typeface="굴림" pitchFamily="50" charset="-127"/>
              </a:rPr>
              <a:t>  on top of it, originates from a couple of factors as follows: </a:t>
            </a:r>
            <a:r>
              <a:rPr lang="en-US" altLang="ko-KR" sz="1800" dirty="0" smtClean="0">
                <a:latin typeface="굴림" pitchFamily="50" charset="-127"/>
                <a:ea typeface="굴림" pitchFamily="50" charset="-127"/>
              </a:rPr>
              <a:t>(Kim  </a:t>
            </a:r>
          </a:p>
          <a:p>
            <a:pPr algn="just">
              <a:defRPr/>
            </a:pPr>
            <a:r>
              <a:rPr lang="en-US" altLang="ko-KR" sz="1800" dirty="0" smtClean="0">
                <a:latin typeface="굴림" pitchFamily="50" charset="-127"/>
                <a:ea typeface="굴림" pitchFamily="50" charset="-127"/>
              </a:rPr>
              <a:t>   2004b; Kim and Lee 2006)</a:t>
            </a:r>
          </a:p>
          <a:p>
            <a:pPr algn="just">
              <a:defRPr/>
            </a:pPr>
            <a:endParaRPr lang="en-US" altLang="ko-KR" sz="1000" dirty="0" smtClean="0">
              <a:solidFill>
                <a:srgbClr val="FFFFFF"/>
              </a:solidFill>
              <a:latin typeface="굴림" pitchFamily="50" charset="-127"/>
              <a:ea typeface="굴림" pitchFamily="50" charset="-127"/>
            </a:endParaRPr>
          </a:p>
          <a:p>
            <a:pPr algn="just">
              <a:defRPr/>
            </a:pPr>
            <a:r>
              <a:rPr lang="en-US" altLang="ko-KR" dirty="0" smtClean="0">
                <a:solidFill>
                  <a:srgbClr val="FFFFFF"/>
                </a:solidFill>
                <a:latin typeface="굴림" pitchFamily="50" charset="-127"/>
                <a:ea typeface="굴림" pitchFamily="50" charset="-127"/>
              </a:rPr>
              <a:t>  </a:t>
            </a:r>
            <a:r>
              <a:rPr lang="en-US" altLang="ko-KR" dirty="0" smtClean="0">
                <a:latin typeface="굴림" pitchFamily="50" charset="-127"/>
                <a:ea typeface="굴림" pitchFamily="50" charset="-127"/>
              </a:rPr>
              <a:t>(ⅰ)	</a:t>
            </a:r>
            <a:r>
              <a:rPr lang="en-US" altLang="ko-KR" b="1" dirty="0" err="1" smtClean="0">
                <a:solidFill>
                  <a:srgbClr val="FFFFFF"/>
                </a:solidFill>
                <a:latin typeface="굴림" pitchFamily="50" charset="-127"/>
                <a:ea typeface="굴림" pitchFamily="50" charset="-127"/>
              </a:rPr>
              <a:t>Confucianist</a:t>
            </a:r>
            <a:r>
              <a:rPr lang="en-US" altLang="ko-KR" b="1" dirty="0" smtClean="0">
                <a:solidFill>
                  <a:srgbClr val="FFFFFF"/>
                </a:solidFill>
                <a:latin typeface="굴림" pitchFamily="50" charset="-127"/>
                <a:ea typeface="굴림" pitchFamily="50" charset="-127"/>
              </a:rPr>
              <a:t> cultural tradition: </a:t>
            </a:r>
            <a:r>
              <a:rPr lang="en-US" altLang="ko-KR" dirty="0" smtClean="0">
                <a:solidFill>
                  <a:srgbClr val="FFFFFF"/>
                </a:solidFill>
                <a:latin typeface="굴림" pitchFamily="50" charset="-127"/>
                <a:ea typeface="굴림" pitchFamily="50" charset="-127"/>
              </a:rPr>
              <a:t>Confucianism emphasizes order</a:t>
            </a:r>
          </a:p>
          <a:p>
            <a:pPr algn="just">
              <a:defRPr/>
            </a:pPr>
            <a:r>
              <a:rPr lang="en-US" altLang="ko-KR" dirty="0" smtClean="0">
                <a:solidFill>
                  <a:srgbClr val="FFFFFF"/>
                </a:solidFill>
                <a:latin typeface="굴림" pitchFamily="50" charset="-127"/>
                <a:ea typeface="굴림" pitchFamily="50" charset="-127"/>
              </a:rPr>
              <a:t> 	and hierarchy, fosters vertical relationships between the</a:t>
            </a:r>
          </a:p>
          <a:p>
            <a:pPr algn="just">
              <a:defRPr/>
            </a:pPr>
            <a:r>
              <a:rPr lang="en-US" altLang="ko-KR" dirty="0" smtClean="0">
                <a:solidFill>
                  <a:srgbClr val="FFFFFF"/>
                </a:solidFill>
                <a:latin typeface="굴림" pitchFamily="50" charset="-127"/>
                <a:ea typeface="굴림" pitchFamily="50" charset="-127"/>
              </a:rPr>
              <a:t> 	financial authorities in Korea. ⇒ MOSF, being stipulated to be</a:t>
            </a:r>
          </a:p>
          <a:p>
            <a:pPr algn="just">
              <a:defRPr/>
            </a:pPr>
            <a:r>
              <a:rPr lang="en-US" altLang="ko-KR" dirty="0" smtClean="0">
                <a:solidFill>
                  <a:srgbClr val="FFFFFF"/>
                </a:solidFill>
                <a:latin typeface="굴림" pitchFamily="50" charset="-127"/>
                <a:ea typeface="굴림" pitchFamily="50" charset="-127"/>
              </a:rPr>
              <a:t> 	the ministry of the highest rank by the Government Organization </a:t>
            </a:r>
          </a:p>
          <a:p>
            <a:pPr algn="just">
              <a:defRPr/>
            </a:pPr>
            <a:r>
              <a:rPr lang="en-US" altLang="ko-KR" dirty="0" smtClean="0">
                <a:solidFill>
                  <a:srgbClr val="FFFFFF"/>
                </a:solidFill>
                <a:latin typeface="굴림" pitchFamily="50" charset="-127"/>
                <a:ea typeface="굴림" pitchFamily="50" charset="-127"/>
              </a:rPr>
              <a:t>	Act, formally plays the 	patriarchal role.</a:t>
            </a:r>
          </a:p>
          <a:p>
            <a:pPr algn="just">
              <a:defRPr/>
            </a:pPr>
            <a:endParaRPr lang="en-US" altLang="ko-KR" sz="500" dirty="0" smtClean="0">
              <a:solidFill>
                <a:srgbClr val="FFFFFF"/>
              </a:solidFill>
              <a:latin typeface="굴림" pitchFamily="50" charset="-127"/>
              <a:ea typeface="굴림" pitchFamily="50" charset="-127"/>
            </a:endParaRPr>
          </a:p>
          <a:p>
            <a:pPr algn="just">
              <a:defRPr/>
            </a:pPr>
            <a:endParaRPr lang="en-US" altLang="ko-KR" sz="500" dirty="0" smtClean="0">
              <a:solidFill>
                <a:srgbClr val="FFFFFF"/>
              </a:solidFill>
              <a:latin typeface="굴림" pitchFamily="50" charset="-127"/>
              <a:ea typeface="굴림" pitchFamily="50" charset="-127"/>
            </a:endParaRPr>
          </a:p>
          <a:p>
            <a:pPr algn="just">
              <a:defRPr/>
            </a:pPr>
            <a:r>
              <a:rPr lang="en-US" altLang="ko-KR" dirty="0" smtClean="0">
                <a:latin typeface="굴림" pitchFamily="50" charset="-127"/>
                <a:ea typeface="굴림" pitchFamily="50" charset="-127"/>
              </a:rPr>
              <a:t>  (ⅱ)	</a:t>
            </a:r>
            <a:r>
              <a:rPr lang="en-US" altLang="ko-KR" b="1" dirty="0" smtClean="0">
                <a:latin typeface="굴림" pitchFamily="50" charset="-127"/>
                <a:ea typeface="굴림" pitchFamily="50" charset="-127"/>
              </a:rPr>
              <a:t>Memory of Successful Growth: </a:t>
            </a:r>
            <a:r>
              <a:rPr lang="en-US" altLang="ko-KR" dirty="0" smtClean="0">
                <a:solidFill>
                  <a:srgbClr val="FFFFFF"/>
                </a:solidFill>
                <a:latin typeface="굴림" pitchFamily="50" charset="-127"/>
                <a:ea typeface="굴림" pitchFamily="50" charset="-127"/>
              </a:rPr>
              <a:t>The leading role in setting the</a:t>
            </a:r>
          </a:p>
          <a:p>
            <a:pPr algn="just">
              <a:defRPr/>
            </a:pPr>
            <a:r>
              <a:rPr lang="en-US" altLang="ko-KR" dirty="0" smtClean="0">
                <a:solidFill>
                  <a:srgbClr val="FFFFFF"/>
                </a:solidFill>
                <a:latin typeface="굴림" pitchFamily="50" charset="-127"/>
                <a:ea typeface="굴림" pitchFamily="50" charset="-127"/>
              </a:rPr>
              <a:t> 	marvelous record of economic growth from early 1960s through</a:t>
            </a:r>
          </a:p>
          <a:p>
            <a:pPr algn="just">
              <a:defRPr/>
            </a:pPr>
            <a:r>
              <a:rPr lang="en-US" altLang="ko-KR" dirty="0" smtClean="0">
                <a:solidFill>
                  <a:srgbClr val="FFFFFF"/>
                </a:solidFill>
                <a:latin typeface="굴림" pitchFamily="50" charset="-127"/>
                <a:ea typeface="굴림" pitchFamily="50" charset="-127"/>
              </a:rPr>
              <a:t> 	1980s was then played by the Economic Planning Board (EPB)</a:t>
            </a:r>
          </a:p>
          <a:p>
            <a:pPr algn="just">
              <a:defRPr/>
            </a:pPr>
            <a:r>
              <a:rPr lang="en-US" altLang="ko-KR" dirty="0" smtClean="0">
                <a:solidFill>
                  <a:srgbClr val="FFFFFF"/>
                </a:solidFill>
                <a:latin typeface="굴림" pitchFamily="50" charset="-127"/>
                <a:ea typeface="굴림" pitchFamily="50" charset="-127"/>
              </a:rPr>
              <a:t> 	and the Ministry of Finance (MOF), to both of which MOSF (and </a:t>
            </a:r>
          </a:p>
          <a:p>
            <a:pPr algn="just">
              <a:defRPr/>
            </a:pPr>
            <a:r>
              <a:rPr lang="en-US" altLang="ko-KR" dirty="0" smtClean="0">
                <a:solidFill>
                  <a:srgbClr val="FFFFFF"/>
                </a:solidFill>
                <a:latin typeface="굴림" pitchFamily="50" charset="-127"/>
                <a:ea typeface="굴림" pitchFamily="50" charset="-127"/>
              </a:rPr>
              <a:t>	FSC) are traced far back. ⇒ The institutional memory of the EPB</a:t>
            </a:r>
          </a:p>
          <a:p>
            <a:pPr algn="just">
              <a:defRPr/>
            </a:pPr>
            <a:r>
              <a:rPr lang="en-US" altLang="ko-KR" dirty="0" smtClean="0">
                <a:solidFill>
                  <a:srgbClr val="FFFFFF"/>
                </a:solidFill>
                <a:latin typeface="굴림" pitchFamily="50" charset="-127"/>
                <a:ea typeface="굴림" pitchFamily="50" charset="-127"/>
              </a:rPr>
              <a:t>	and MOF’s glorious past continued on for decades, so that</a:t>
            </a:r>
          </a:p>
          <a:p>
            <a:pPr algn="just">
              <a:defRPr/>
            </a:pPr>
            <a:r>
              <a:rPr lang="en-US" altLang="ko-KR" dirty="0" smtClean="0">
                <a:solidFill>
                  <a:srgbClr val="FFFFFF"/>
                </a:solidFill>
                <a:latin typeface="굴림" pitchFamily="50" charset="-127"/>
                <a:ea typeface="굴림" pitchFamily="50" charset="-127"/>
              </a:rPr>
              <a:t>	MOSF (and FSC) officials have long been known for their ability, </a:t>
            </a:r>
          </a:p>
          <a:p>
            <a:pPr algn="just">
              <a:defRPr/>
            </a:pPr>
            <a:r>
              <a:rPr lang="en-US" altLang="ko-KR" dirty="0" smtClean="0">
                <a:solidFill>
                  <a:srgbClr val="FFFFFF"/>
                </a:solidFill>
                <a:latin typeface="굴림" pitchFamily="50" charset="-127"/>
                <a:ea typeface="굴림" pitchFamily="50" charset="-127"/>
              </a:rPr>
              <a:t>           self-confidence and their commitment to be the first in whatever 	they are doing.  </a:t>
            </a:r>
          </a:p>
          <a:p>
            <a:pPr algn="just">
              <a:defRPr/>
            </a:pPr>
            <a:r>
              <a:rPr lang="en-US" altLang="ko-KR" dirty="0" smtClean="0">
                <a:solidFill>
                  <a:srgbClr val="FFFFFF"/>
                </a:solidFill>
                <a:latin typeface="굴림" pitchFamily="50" charset="-127"/>
                <a:ea typeface="굴림" pitchFamily="50" charset="-127"/>
              </a:rPr>
              <a:t> </a:t>
            </a:r>
            <a:endParaRPr lang="en-US" altLang="ko-KR" dirty="0">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3D92AF10-32A6-48FC-B867-AE7B95D3C534}" type="slidenum">
              <a:rPr lang="en-US" altLang="ko-KR"/>
              <a:pPr>
                <a:defRPr/>
              </a:pPr>
              <a:t>4</a:t>
            </a:fld>
            <a:endParaRPr lang="en-US" altLang="ko-KR"/>
          </a:p>
        </p:txBody>
      </p:sp>
      <p:sp>
        <p:nvSpPr>
          <p:cNvPr id="267266" name="Rectangle 2"/>
          <p:cNvSpPr>
            <a:spLocks noChangeArrowheads="1"/>
          </p:cNvSpPr>
          <p:nvPr/>
        </p:nvSpPr>
        <p:spPr bwMode="auto">
          <a:xfrm>
            <a:off x="323850" y="488949"/>
            <a:ext cx="8569325" cy="5964387"/>
          </a:xfrm>
          <a:prstGeom prst="rect">
            <a:avLst/>
          </a:prstGeom>
          <a:noFill/>
          <a:ln w="9525">
            <a:noFill/>
            <a:miter lim="800000"/>
            <a:headEnd/>
            <a:tailEnd/>
          </a:ln>
          <a:effectLst/>
        </p:spPr>
        <p:txBody>
          <a:bodyPr/>
          <a:lstStyle/>
          <a:p>
            <a:pPr>
              <a:defRPr/>
            </a:pPr>
            <a:r>
              <a:rPr lang="en-US" altLang="ko-KR" sz="2400" b="1" dirty="0" smtClean="0">
                <a:effectLst>
                  <a:outerShdw blurRad="38100" dist="38100" dir="2700000" algn="tl">
                    <a:srgbClr val="000000">
                      <a:alpha val="43137"/>
                    </a:srgbClr>
                  </a:outerShdw>
                </a:effectLst>
                <a:latin typeface="굴림" pitchFamily="50" charset="-127"/>
                <a:ea typeface="굴림" pitchFamily="50" charset="-127"/>
              </a:rPr>
              <a:t>  Multiple</a:t>
            </a:r>
            <a:r>
              <a:rPr lang="ko-KR" altLang="en-US" sz="2400" b="1" dirty="0" smtClean="0">
                <a:effectLst>
                  <a:outerShdw blurRad="38100" dist="38100" dir="2700000" algn="tl">
                    <a:srgbClr val="000000">
                      <a:alpha val="43137"/>
                    </a:srgbClr>
                  </a:outerShdw>
                </a:effectLst>
                <a:latin typeface="굴림" pitchFamily="50" charset="-127"/>
                <a:ea typeface="굴림" pitchFamily="50" charset="-127"/>
              </a:rPr>
              <a:t> </a:t>
            </a:r>
            <a:r>
              <a:rPr lang="en-US" altLang="ko-KR" sz="2400" b="1" dirty="0" smtClean="0">
                <a:effectLst>
                  <a:outerShdw blurRad="38100" dist="38100" dir="2700000" algn="tl">
                    <a:srgbClr val="000000">
                      <a:alpha val="43137"/>
                    </a:srgbClr>
                  </a:outerShdw>
                </a:effectLst>
                <a:latin typeface="굴림" pitchFamily="50" charset="-127"/>
                <a:ea typeface="굴림" pitchFamily="50" charset="-127"/>
              </a:rPr>
              <a:t>Authorities and their Functions</a:t>
            </a:r>
          </a:p>
          <a:p>
            <a:pPr>
              <a:defRPr/>
            </a:pPr>
            <a:endParaRPr lang="en-US" altLang="ko-KR" sz="1600" b="1" dirty="0" smtClean="0">
              <a:solidFill>
                <a:schemeClr val="folHlink"/>
              </a:solidFill>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sz="2300" dirty="0" smtClean="0">
                <a:solidFill>
                  <a:srgbClr val="FFC000"/>
                </a:solidFill>
                <a:latin typeface="굴림" pitchFamily="50" charset="-127"/>
                <a:ea typeface="굴림" pitchFamily="50" charset="-127"/>
              </a:rPr>
              <a:t>• It takes multiple </a:t>
            </a:r>
            <a:r>
              <a:rPr lang="en-US" altLang="ko-KR" sz="2300" dirty="0">
                <a:solidFill>
                  <a:srgbClr val="FFC000"/>
                </a:solidFill>
                <a:latin typeface="굴림" pitchFamily="50" charset="-127"/>
                <a:ea typeface="굴림" pitchFamily="50" charset="-127"/>
              </a:rPr>
              <a:t>financial authorities, but not a </a:t>
            </a:r>
            <a:r>
              <a:rPr lang="en-US" altLang="ko-KR" sz="2300" dirty="0" smtClean="0">
                <a:solidFill>
                  <a:srgbClr val="FFC000"/>
                </a:solidFill>
                <a:latin typeface="굴림" pitchFamily="50" charset="-127"/>
                <a:ea typeface="굴림" pitchFamily="50" charset="-127"/>
              </a:rPr>
              <a:t>single </a:t>
            </a:r>
          </a:p>
          <a:p>
            <a:pPr>
              <a:defRPr/>
            </a:pPr>
            <a:r>
              <a:rPr lang="en-US" altLang="ko-KR" sz="2300" dirty="0">
                <a:solidFill>
                  <a:srgbClr val="FFC000"/>
                </a:solidFill>
                <a:latin typeface="굴림" pitchFamily="50" charset="-127"/>
                <a:ea typeface="굴림" pitchFamily="50" charset="-127"/>
              </a:rPr>
              <a:t> </a:t>
            </a:r>
            <a:r>
              <a:rPr lang="en-US" altLang="ko-KR" sz="2300" dirty="0" smtClean="0">
                <a:solidFill>
                  <a:srgbClr val="FFC000"/>
                </a:solidFill>
                <a:latin typeface="굴림" pitchFamily="50" charset="-127"/>
                <a:ea typeface="굴림" pitchFamily="50" charset="-127"/>
              </a:rPr>
              <a:t> authority</a:t>
            </a:r>
            <a:r>
              <a:rPr lang="en-US" altLang="ko-KR" sz="2300" dirty="0">
                <a:solidFill>
                  <a:srgbClr val="FFC000"/>
                </a:solidFill>
                <a:latin typeface="굴림" pitchFamily="50" charset="-127"/>
                <a:ea typeface="굴림" pitchFamily="50" charset="-127"/>
              </a:rPr>
              <a:t>, to safeguard financial stability. Typically, </a:t>
            </a:r>
            <a:r>
              <a:rPr lang="en-US" altLang="ko-KR" sz="2300" dirty="0" smtClean="0">
                <a:solidFill>
                  <a:srgbClr val="FFC000"/>
                </a:solidFill>
                <a:latin typeface="굴림" pitchFamily="50" charset="-127"/>
                <a:ea typeface="굴림" pitchFamily="50" charset="-127"/>
              </a:rPr>
              <a:t>they are:</a:t>
            </a:r>
          </a:p>
          <a:p>
            <a:pPr>
              <a:defRPr/>
            </a:pPr>
            <a:r>
              <a:rPr lang="en-US" altLang="ko-KR" sz="1800" dirty="0" smtClean="0">
                <a:effectLst>
                  <a:outerShdw blurRad="38100" dist="38100" dir="2700000" algn="tl">
                    <a:srgbClr val="000000">
                      <a:alpha val="43137"/>
                    </a:srgbClr>
                  </a:outerShdw>
                </a:effectLst>
                <a:latin typeface="굴림" pitchFamily="50" charset="-127"/>
                <a:ea typeface="굴림" pitchFamily="50" charset="-127"/>
              </a:rPr>
              <a:t>  (Hayward</a:t>
            </a:r>
            <a:r>
              <a:rPr lang="ko-KR" altLang="en-US" sz="1800" dirty="0" smtClean="0">
                <a:effectLst>
                  <a:outerShdw blurRad="38100" dist="38100" dir="2700000" algn="tl">
                    <a:srgbClr val="000000">
                      <a:alpha val="43137"/>
                    </a:srgbClr>
                  </a:outerShdw>
                </a:effectLst>
                <a:latin typeface="굴림" pitchFamily="50" charset="-127"/>
                <a:ea typeface="굴림" pitchFamily="50" charset="-127"/>
              </a:rPr>
              <a:t> </a:t>
            </a:r>
            <a:r>
              <a:rPr lang="en-US" altLang="ko-KR" sz="1800" dirty="0" smtClean="0">
                <a:effectLst>
                  <a:outerShdw blurRad="38100" dist="38100" dir="2700000" algn="tl">
                    <a:srgbClr val="000000">
                      <a:alpha val="43137"/>
                    </a:srgbClr>
                  </a:outerShdw>
                </a:effectLst>
                <a:latin typeface="굴림" pitchFamily="50" charset="-127"/>
                <a:ea typeface="굴림" pitchFamily="50" charset="-127"/>
              </a:rPr>
              <a:t>2000)</a:t>
            </a:r>
            <a:endParaRPr lang="en-US" altLang="ko-KR" sz="1800" dirty="0">
              <a:effectLst>
                <a:outerShdw blurRad="38100" dist="38100" dir="2700000" algn="tl">
                  <a:srgbClr val="000000">
                    <a:alpha val="43137"/>
                  </a:srgbClr>
                </a:outerShdw>
              </a:effectLst>
              <a:latin typeface="굴림" pitchFamily="50" charset="-127"/>
              <a:ea typeface="굴림" pitchFamily="50" charset="-127"/>
            </a:endParaRPr>
          </a:p>
          <a:p>
            <a:pPr>
              <a:lnSpc>
                <a:spcPct val="130000"/>
              </a:lnSpc>
              <a:defRPr/>
            </a:pPr>
            <a:r>
              <a:rPr lang="en-US" altLang="ko-KR" sz="2400" dirty="0">
                <a:effectLst>
                  <a:outerShdw blurRad="38100" dist="38100" dir="2700000" algn="tl">
                    <a:srgbClr val="000000">
                      <a:alpha val="43137"/>
                    </a:srgbClr>
                  </a:outerShdw>
                </a:effectLst>
                <a:latin typeface="굴림" pitchFamily="50" charset="-127"/>
                <a:ea typeface="굴림" pitchFamily="50" charset="-127"/>
              </a:rPr>
              <a:t> </a:t>
            </a:r>
            <a:r>
              <a:rPr lang="en-US" altLang="ko-KR" dirty="0">
                <a:effectLst>
                  <a:outerShdw blurRad="38100" dist="38100" dir="2700000" algn="tl">
                    <a:srgbClr val="000000">
                      <a:alpha val="43137"/>
                    </a:srgbClr>
                  </a:outerShdw>
                </a:effectLst>
                <a:latin typeface="굴림" pitchFamily="50" charset="-127"/>
                <a:ea typeface="굴림" pitchFamily="50" charset="-127"/>
              </a:rPr>
              <a:t>- Central Bank</a:t>
            </a:r>
          </a:p>
          <a:p>
            <a:pPr>
              <a:lnSpc>
                <a:spcPct val="130000"/>
              </a:lnSpc>
              <a:defRPr/>
            </a:pPr>
            <a:r>
              <a:rPr lang="en-US" altLang="ko-KR" dirty="0">
                <a:effectLst>
                  <a:outerShdw blurRad="38100" dist="38100" dir="2700000" algn="tl">
                    <a:srgbClr val="000000">
                      <a:alpha val="43137"/>
                    </a:srgbClr>
                  </a:outerShdw>
                </a:effectLst>
                <a:latin typeface="굴림" pitchFamily="50" charset="-127"/>
                <a:ea typeface="굴림" pitchFamily="50" charset="-127"/>
              </a:rPr>
              <a:t> - Financial </a:t>
            </a:r>
            <a:r>
              <a:rPr lang="en-US" altLang="ko-KR" dirty="0" smtClean="0">
                <a:effectLst>
                  <a:outerShdw blurRad="38100" dist="38100" dir="2700000" algn="tl">
                    <a:srgbClr val="000000">
                      <a:alpha val="43137"/>
                    </a:srgbClr>
                  </a:outerShdw>
                </a:effectLst>
                <a:latin typeface="굴림" pitchFamily="50" charset="-127"/>
                <a:ea typeface="굴림" pitchFamily="50" charset="-127"/>
              </a:rPr>
              <a:t>Regulator/Supervisor </a:t>
            </a:r>
            <a:endParaRPr lang="en-US" altLang="ko-KR" dirty="0">
              <a:effectLst>
                <a:outerShdw blurRad="38100" dist="38100" dir="2700000" algn="tl">
                  <a:srgbClr val="000000">
                    <a:alpha val="43137"/>
                  </a:srgbClr>
                </a:outerShdw>
              </a:effectLst>
              <a:latin typeface="굴림" pitchFamily="50" charset="-127"/>
              <a:ea typeface="굴림" pitchFamily="50" charset="-127"/>
            </a:endParaRPr>
          </a:p>
          <a:p>
            <a:pPr>
              <a:lnSpc>
                <a:spcPct val="130000"/>
              </a:lnSpc>
              <a:defRPr/>
            </a:pPr>
            <a:r>
              <a:rPr lang="en-US" altLang="ko-KR" dirty="0">
                <a:effectLst>
                  <a:outerShdw blurRad="38100" dist="38100" dir="2700000" algn="tl">
                    <a:srgbClr val="000000">
                      <a:alpha val="43137"/>
                    </a:srgbClr>
                  </a:outerShdw>
                </a:effectLst>
                <a:latin typeface="굴림" pitchFamily="50" charset="-127"/>
                <a:ea typeface="굴림" pitchFamily="50" charset="-127"/>
              </a:rPr>
              <a:t> - Deposit Insurer</a:t>
            </a:r>
          </a:p>
          <a:p>
            <a:pPr>
              <a:lnSpc>
                <a:spcPct val="130000"/>
              </a:lnSpc>
              <a:defRPr/>
            </a:pPr>
            <a:r>
              <a:rPr lang="en-US" altLang="ko-KR" dirty="0">
                <a:effectLst>
                  <a:outerShdw blurRad="38100" dist="38100" dir="2700000" algn="tl">
                    <a:srgbClr val="000000">
                      <a:alpha val="43137"/>
                    </a:srgbClr>
                  </a:outerShdw>
                </a:effectLst>
                <a:latin typeface="굴림" pitchFamily="50" charset="-127"/>
                <a:ea typeface="굴림" pitchFamily="50" charset="-127"/>
              </a:rPr>
              <a:t> - Government (Ministry of Finance/Treasury).</a:t>
            </a:r>
          </a:p>
          <a:p>
            <a:pPr>
              <a:lnSpc>
                <a:spcPct val="130000"/>
              </a:lnSpc>
              <a:defRPr/>
            </a:pPr>
            <a:endParaRPr lang="en-US" altLang="ko-KR" sz="500" dirty="0">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sz="2300" dirty="0">
                <a:solidFill>
                  <a:srgbClr val="FFC000"/>
                </a:solidFill>
                <a:latin typeface="굴림" pitchFamily="50" charset="-127"/>
                <a:ea typeface="굴림" pitchFamily="50" charset="-127"/>
              </a:rPr>
              <a:t>• These multiple authorities provide the official financial    </a:t>
            </a:r>
          </a:p>
          <a:p>
            <a:pPr>
              <a:defRPr/>
            </a:pPr>
            <a:r>
              <a:rPr lang="en-US" altLang="ko-KR" sz="2300" dirty="0">
                <a:solidFill>
                  <a:srgbClr val="FFC000"/>
                </a:solidFill>
                <a:latin typeface="굴림" pitchFamily="50" charset="-127"/>
                <a:ea typeface="굴림" pitchFamily="50" charset="-127"/>
              </a:rPr>
              <a:t>  safety net </a:t>
            </a:r>
            <a:r>
              <a:rPr lang="en-US" altLang="ko-KR" sz="2300" dirty="0" smtClean="0">
                <a:solidFill>
                  <a:srgbClr val="FFC000"/>
                </a:solidFill>
                <a:latin typeface="굴림" pitchFamily="50" charset="-127"/>
                <a:ea typeface="굴림" pitchFamily="50" charset="-127"/>
              </a:rPr>
              <a:t>policy functions </a:t>
            </a:r>
            <a:r>
              <a:rPr lang="en-US" altLang="ko-KR" sz="2300" dirty="0">
                <a:solidFill>
                  <a:srgbClr val="FFC000"/>
                </a:solidFill>
                <a:latin typeface="굴림" pitchFamily="50" charset="-127"/>
                <a:ea typeface="굴림" pitchFamily="50" charset="-127"/>
              </a:rPr>
              <a:t>such as:</a:t>
            </a:r>
          </a:p>
          <a:p>
            <a:pPr>
              <a:lnSpc>
                <a:spcPct val="130000"/>
              </a:lnSpc>
              <a:defRPr/>
            </a:pPr>
            <a:r>
              <a:rPr lang="en-US" altLang="ko-KR" sz="2400" dirty="0">
                <a:effectLst>
                  <a:outerShdw blurRad="38100" dist="38100" dir="2700000" algn="tl">
                    <a:srgbClr val="000000">
                      <a:alpha val="43137"/>
                    </a:srgbClr>
                  </a:outerShdw>
                </a:effectLst>
                <a:latin typeface="굴림" pitchFamily="50" charset="-127"/>
                <a:ea typeface="굴림" pitchFamily="50" charset="-127"/>
              </a:rPr>
              <a:t> </a:t>
            </a:r>
            <a:r>
              <a:rPr lang="en-US" altLang="ko-KR" dirty="0">
                <a:effectLst>
                  <a:outerShdw blurRad="38100" dist="38100" dir="2700000" algn="tl">
                    <a:srgbClr val="000000">
                      <a:alpha val="43137"/>
                    </a:srgbClr>
                  </a:outerShdw>
                </a:effectLst>
                <a:latin typeface="굴림" pitchFamily="50" charset="-127"/>
                <a:ea typeface="굴림" pitchFamily="50" charset="-127"/>
              </a:rPr>
              <a:t>- Lender of Last Resort, Monetary Policy, </a:t>
            </a:r>
            <a:r>
              <a:rPr lang="en-US" altLang="ko-KR" dirty="0" smtClean="0">
                <a:effectLst>
                  <a:outerShdw blurRad="38100" dist="38100" dir="2700000" algn="tl">
                    <a:srgbClr val="000000">
                      <a:alpha val="43137"/>
                    </a:srgbClr>
                  </a:outerShdw>
                </a:effectLst>
                <a:latin typeface="굴림" pitchFamily="50" charset="-127"/>
                <a:ea typeface="굴림" pitchFamily="50" charset="-127"/>
              </a:rPr>
              <a:t>Macro-prudential </a:t>
            </a:r>
            <a:r>
              <a:rPr lang="en-US" altLang="ko-KR" dirty="0">
                <a:effectLst>
                  <a:outerShdw blurRad="38100" dist="38100" dir="2700000" algn="tl">
                    <a:srgbClr val="000000">
                      <a:alpha val="43137"/>
                    </a:srgbClr>
                  </a:outerShdw>
                </a:effectLst>
                <a:latin typeface="굴림" pitchFamily="50" charset="-127"/>
                <a:ea typeface="굴림" pitchFamily="50" charset="-127"/>
              </a:rPr>
              <a:t>Policy </a:t>
            </a:r>
          </a:p>
          <a:p>
            <a:pPr>
              <a:lnSpc>
                <a:spcPct val="130000"/>
              </a:lnSpc>
              <a:defRPr/>
            </a:pPr>
            <a:r>
              <a:rPr lang="en-US" altLang="ko-KR" dirty="0">
                <a:effectLst>
                  <a:outerShdw blurRad="38100" dist="38100" dir="2700000" algn="tl">
                    <a:srgbClr val="000000">
                      <a:alpha val="43137"/>
                    </a:srgbClr>
                  </a:outerShdw>
                </a:effectLst>
                <a:latin typeface="굴림" pitchFamily="50" charset="-127"/>
                <a:ea typeface="굴림" pitchFamily="50" charset="-127"/>
              </a:rPr>
              <a:t> - </a:t>
            </a:r>
            <a:r>
              <a:rPr lang="en-US" altLang="ko-KR" dirty="0" smtClean="0">
                <a:effectLst>
                  <a:outerShdw blurRad="38100" dist="38100" dir="2700000" algn="tl">
                    <a:srgbClr val="000000">
                      <a:alpha val="43137"/>
                    </a:srgbClr>
                  </a:outerShdw>
                </a:effectLst>
                <a:latin typeface="굴림" pitchFamily="50" charset="-127"/>
                <a:ea typeface="굴림" pitchFamily="50" charset="-127"/>
              </a:rPr>
              <a:t>Micro-prudential </a:t>
            </a:r>
            <a:r>
              <a:rPr lang="en-US" altLang="ko-KR" dirty="0">
                <a:effectLst>
                  <a:outerShdw blurRad="38100" dist="38100" dir="2700000" algn="tl">
                    <a:srgbClr val="000000">
                      <a:alpha val="43137"/>
                    </a:srgbClr>
                  </a:outerShdw>
                </a:effectLst>
                <a:latin typeface="굴림" pitchFamily="50" charset="-127"/>
                <a:ea typeface="굴림" pitchFamily="50" charset="-127"/>
              </a:rPr>
              <a:t>Policy, </a:t>
            </a:r>
            <a:r>
              <a:rPr lang="en-US" altLang="ko-KR" dirty="0" smtClean="0">
                <a:effectLst>
                  <a:outerShdw blurRad="38100" dist="38100" dir="2700000" algn="tl">
                    <a:srgbClr val="000000">
                      <a:alpha val="43137"/>
                    </a:srgbClr>
                  </a:outerShdw>
                </a:effectLst>
                <a:latin typeface="굴림" pitchFamily="50" charset="-127"/>
                <a:ea typeface="굴림" pitchFamily="50" charset="-127"/>
              </a:rPr>
              <a:t>Financial Consumer </a:t>
            </a:r>
            <a:r>
              <a:rPr lang="en-US" altLang="ko-KR" dirty="0">
                <a:effectLst>
                  <a:outerShdw blurRad="38100" dist="38100" dir="2700000" algn="tl">
                    <a:srgbClr val="000000">
                      <a:alpha val="43137"/>
                    </a:srgbClr>
                  </a:outerShdw>
                </a:effectLst>
                <a:latin typeface="굴림" pitchFamily="50" charset="-127"/>
                <a:ea typeface="굴림" pitchFamily="50" charset="-127"/>
              </a:rPr>
              <a:t>Protection  </a:t>
            </a:r>
          </a:p>
          <a:p>
            <a:pPr>
              <a:lnSpc>
                <a:spcPct val="130000"/>
              </a:lnSpc>
              <a:defRPr/>
            </a:pPr>
            <a:r>
              <a:rPr lang="en-US" altLang="ko-KR" dirty="0">
                <a:effectLst>
                  <a:outerShdw blurRad="38100" dist="38100" dir="2700000" algn="tl">
                    <a:srgbClr val="000000">
                      <a:alpha val="43137"/>
                    </a:srgbClr>
                  </a:outerShdw>
                </a:effectLst>
                <a:latin typeface="굴림" pitchFamily="50" charset="-127"/>
                <a:ea typeface="굴림" pitchFamily="50" charset="-127"/>
              </a:rPr>
              <a:t> - Deposit Insurance  </a:t>
            </a:r>
          </a:p>
          <a:p>
            <a:pPr>
              <a:lnSpc>
                <a:spcPct val="130000"/>
              </a:lnSpc>
              <a:defRPr/>
            </a:pPr>
            <a:r>
              <a:rPr lang="en-US" altLang="ko-KR" dirty="0">
                <a:effectLst>
                  <a:outerShdw blurRad="38100" dist="38100" dir="2700000" algn="tl">
                    <a:srgbClr val="000000">
                      <a:alpha val="43137"/>
                    </a:srgbClr>
                  </a:outerShdw>
                </a:effectLst>
                <a:latin typeface="굴림" pitchFamily="50" charset="-127"/>
                <a:ea typeface="굴림" pitchFamily="50" charset="-127"/>
              </a:rPr>
              <a:t> - Public Funding, Crisis Management, Crisis Resolution</a:t>
            </a:r>
            <a:endParaRPr lang="en-US" altLang="ko-KR" dirty="0">
              <a:solidFill>
                <a:srgbClr val="FFC000"/>
              </a:solidFill>
              <a:effectLst>
                <a:outerShdw blurRad="38100" dist="38100" dir="2700000" algn="tl">
                  <a:srgbClr val="000000">
                    <a:alpha val="43137"/>
                  </a:srgbClr>
                </a:outerShdw>
              </a:effectLst>
              <a:latin typeface="굴림" pitchFamily="50" charset="-127"/>
              <a:ea typeface="굴림" pitchFamily="50" charset="-127"/>
            </a:endParaRPr>
          </a:p>
          <a:p>
            <a:pPr>
              <a:lnSpc>
                <a:spcPct val="130000"/>
              </a:lnSpc>
              <a:defRPr/>
            </a:pPr>
            <a:endParaRPr lang="en-US" altLang="ko-KR" sz="2800" b="1" dirty="0">
              <a:solidFill>
                <a:srgbClr val="FFC000"/>
              </a:solidFill>
              <a:effectLst>
                <a:outerShdw blurRad="38100" dist="38100" dir="2700000" algn="tl">
                  <a:srgbClr val="000000">
                    <a:alpha val="43137"/>
                  </a:srgbClr>
                </a:outerShdw>
              </a:effectLst>
              <a:latin typeface="굴림" pitchFamily="50" charset="-127"/>
              <a:ea typeface="굴림" pitchFamily="50" charset="-127"/>
            </a:endParaRPr>
          </a:p>
          <a:p>
            <a:pPr>
              <a:lnSpc>
                <a:spcPct val="130000"/>
              </a:lnSpc>
              <a:defRPr/>
            </a:pPr>
            <a:endParaRPr lang="en-US" altLang="ko-KR" sz="2400" b="1" dirty="0">
              <a:effectLst>
                <a:outerShdw blurRad="38100" dist="38100" dir="2700000" algn="tl">
                  <a:srgbClr val="000000"/>
                </a:outerShdw>
              </a:effectLst>
              <a:latin typeface="굴림" pitchFamily="50" charset="-127"/>
              <a:ea typeface="굴림" pitchFamily="50" charset="-127"/>
            </a:endParaRPr>
          </a:p>
          <a:p>
            <a:pPr>
              <a:lnSpc>
                <a:spcPct val="130000"/>
              </a:lnSpc>
              <a:defRPr/>
            </a:pPr>
            <a:endParaRPr lang="en-US" altLang="ko-KR" sz="2800" b="1" dirty="0">
              <a:effectLst>
                <a:outerShdw blurRad="38100" dist="38100" dir="2700000" algn="tl">
                  <a:srgbClr val="000000"/>
                </a:outerShdw>
              </a:effectLst>
              <a:latin typeface="굴림" pitchFamily="50" charset="-127"/>
              <a:ea typeface="굴림" pitchFamily="50" charset="-127"/>
            </a:endParaRPr>
          </a:p>
          <a:p>
            <a:pPr>
              <a:lnSpc>
                <a:spcPct val="130000"/>
              </a:lnSpc>
              <a:defRPr/>
            </a:pPr>
            <a:endParaRPr lang="en-US" altLang="ko-KR" sz="2800" b="1" dirty="0">
              <a:effectLst>
                <a:outerShdw blurRad="38100" dist="38100" dir="2700000" algn="tl">
                  <a:srgbClr val="000000"/>
                </a:outerShdw>
              </a:effectLst>
              <a:latin typeface="굴림" pitchFamily="50" charset="-127"/>
              <a:ea typeface="굴림" pitchFamily="50" charset="-127"/>
            </a:endParaRPr>
          </a:p>
        </p:txBody>
      </p:sp>
      <p:sp>
        <p:nvSpPr>
          <p:cNvPr id="6149"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2" name="직사각형 1"/>
          <p:cNvSpPr/>
          <p:nvPr/>
        </p:nvSpPr>
        <p:spPr>
          <a:xfrm>
            <a:off x="447674" y="488950"/>
            <a:ext cx="5852517" cy="53111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40</a:t>
            </a:fld>
            <a:endParaRPr lang="en-US" altLang="ko-KR" dirty="0"/>
          </a:p>
        </p:txBody>
      </p:sp>
      <p:sp>
        <p:nvSpPr>
          <p:cNvPr id="267266" name="Rectangle 2"/>
          <p:cNvSpPr>
            <a:spLocks noChangeArrowheads="1"/>
          </p:cNvSpPr>
          <p:nvPr/>
        </p:nvSpPr>
        <p:spPr bwMode="auto">
          <a:xfrm>
            <a:off x="143321" y="260350"/>
            <a:ext cx="8893175" cy="6264275"/>
          </a:xfrm>
          <a:prstGeom prst="rect">
            <a:avLst/>
          </a:prstGeom>
          <a:noFill/>
          <a:ln w="9525">
            <a:noFill/>
            <a:miter lim="800000"/>
            <a:headEnd/>
            <a:tailEnd/>
          </a:ln>
          <a:effectLst/>
        </p:spPr>
        <p:txBody>
          <a:bodyPr/>
          <a:lstStyle/>
          <a:p>
            <a:pPr>
              <a:defRPr/>
            </a:pPr>
            <a:endParaRPr lang="en-US" altLang="ko-KR" sz="500" b="1" dirty="0" smtClean="0">
              <a:solidFill>
                <a:schemeClr val="accent1"/>
              </a:solidFill>
              <a:latin typeface="굴림" pitchFamily="50" charset="-127"/>
              <a:ea typeface="굴림" pitchFamily="50" charset="-127"/>
            </a:endParaRPr>
          </a:p>
          <a:p>
            <a:pPr lvl="0">
              <a:defRPr/>
            </a:pPr>
            <a:r>
              <a:rPr lang="en-US" altLang="ko-KR" sz="2400" b="1" dirty="0" smtClean="0">
                <a:latin typeface="굴림" pitchFamily="50" charset="-127"/>
                <a:ea typeface="굴림" pitchFamily="50" charset="-127"/>
              </a:rPr>
              <a:t>  Attributes of MOSF Leadership </a:t>
            </a:r>
          </a:p>
          <a:p>
            <a:pPr lvl="0">
              <a:defRPr/>
            </a:pPr>
            <a:endParaRPr lang="en-US" altLang="ko-KR" sz="1500" dirty="0" smtClean="0">
              <a:solidFill>
                <a:srgbClr val="FFC000"/>
              </a:solidFill>
              <a:latin typeface="굴림" pitchFamily="50" charset="-127"/>
              <a:ea typeface="굴림" pitchFamily="50" charset="-127"/>
            </a:endParaRPr>
          </a:p>
          <a:p>
            <a:pPr lvl="0">
              <a:defRPr/>
            </a:pPr>
            <a:r>
              <a:rPr lang="en-US" altLang="ko-KR" sz="2200" dirty="0" smtClean="0">
                <a:solidFill>
                  <a:srgbClr val="FFC000"/>
                </a:solidFill>
                <a:latin typeface="굴림" pitchFamily="50" charset="-127"/>
                <a:ea typeface="굴림" pitchFamily="50" charset="-127"/>
              </a:rPr>
              <a:t>• MOSF leadership, which is essentially built upon institutional </a:t>
            </a:r>
          </a:p>
          <a:p>
            <a:pPr lvl="0">
              <a:defRPr/>
            </a:pPr>
            <a:r>
              <a:rPr lang="en-US" altLang="ko-KR" sz="2200" dirty="0" smtClean="0">
                <a:solidFill>
                  <a:srgbClr val="FFC000"/>
                </a:solidFill>
                <a:latin typeface="굴림" pitchFamily="50" charset="-127"/>
                <a:ea typeface="굴림" pitchFamily="50" charset="-127"/>
              </a:rPr>
              <a:t>  vertical hierarchy, is thus characterized as embodying MOSF </a:t>
            </a:r>
          </a:p>
          <a:p>
            <a:pPr lvl="0">
              <a:defRPr/>
            </a:pPr>
            <a:r>
              <a:rPr lang="en-US" altLang="ko-KR" sz="2200" dirty="0" smtClean="0">
                <a:solidFill>
                  <a:srgbClr val="FFC000"/>
                </a:solidFill>
                <a:latin typeface="굴림" pitchFamily="50" charset="-127"/>
                <a:ea typeface="굴림" pitchFamily="50" charset="-127"/>
              </a:rPr>
              <a:t>  officials’ all-time interventionist attitude and their efficiency and </a:t>
            </a:r>
          </a:p>
          <a:p>
            <a:pPr lvl="0">
              <a:defRPr/>
            </a:pPr>
            <a:r>
              <a:rPr lang="en-US" altLang="ko-KR" sz="2200" dirty="0" smtClean="0">
                <a:solidFill>
                  <a:srgbClr val="FFC000"/>
                </a:solidFill>
                <a:latin typeface="굴림" pitchFamily="50" charset="-127"/>
                <a:ea typeface="굴림" pitchFamily="50" charset="-127"/>
              </a:rPr>
              <a:t>  effectiveness supremacy.</a:t>
            </a:r>
          </a:p>
          <a:p>
            <a:pPr lvl="0">
              <a:defRPr/>
            </a:pPr>
            <a:endParaRPr lang="en-US" altLang="ko-KR" sz="300" dirty="0" smtClean="0">
              <a:latin typeface="굴림" pitchFamily="50" charset="-127"/>
              <a:ea typeface="굴림" pitchFamily="50" charset="-127"/>
            </a:endParaRPr>
          </a:p>
          <a:p>
            <a:pPr lvl="0">
              <a:defRPr/>
            </a:pPr>
            <a:r>
              <a:rPr lang="en-US" altLang="ko-KR" sz="1800" dirty="0" smtClean="0">
                <a:solidFill>
                  <a:srgbClr val="FFC000"/>
                </a:solidFill>
                <a:latin typeface="굴림" pitchFamily="50" charset="-127"/>
                <a:ea typeface="굴림" pitchFamily="50" charset="-127"/>
              </a:rPr>
              <a:t> </a:t>
            </a:r>
            <a:r>
              <a:rPr lang="en-US" altLang="ko-KR" dirty="0" smtClean="0">
                <a:latin typeface="굴림" pitchFamily="50" charset="-127"/>
                <a:ea typeface="굴림" pitchFamily="50" charset="-127"/>
              </a:rPr>
              <a:t>- </a:t>
            </a:r>
            <a:r>
              <a:rPr lang="en-US" altLang="ko-KR" b="1" dirty="0" smtClean="0">
                <a:latin typeface="굴림" pitchFamily="50" charset="-127"/>
                <a:ea typeface="굴림" pitchFamily="50" charset="-127"/>
              </a:rPr>
              <a:t>All-Weather Leadership: </a:t>
            </a:r>
            <a:r>
              <a:rPr lang="en-US" altLang="ko-KR" dirty="0" smtClean="0">
                <a:latin typeface="굴림" pitchFamily="50" charset="-127"/>
                <a:ea typeface="굴림" pitchFamily="50" charset="-127"/>
              </a:rPr>
              <a:t>MOSF officials seem to believe that they </a:t>
            </a:r>
          </a:p>
          <a:p>
            <a:pPr lvl="0">
              <a:defRPr/>
            </a:pPr>
            <a:r>
              <a:rPr lang="en-US" altLang="ko-KR" dirty="0" smtClean="0">
                <a:latin typeface="굴림" pitchFamily="50" charset="-127"/>
                <a:ea typeface="굴림" pitchFamily="50" charset="-127"/>
              </a:rPr>
              <a:t>    should intervene rain or shine, as shown in the following sentence.</a:t>
            </a:r>
          </a:p>
          <a:p>
            <a:pPr lvl="0">
              <a:defRPr/>
            </a:pPr>
            <a:endParaRPr lang="en-US" altLang="ko-KR" sz="1000" dirty="0" smtClean="0">
              <a:solidFill>
                <a:srgbClr val="FFC000"/>
              </a:solidFill>
              <a:latin typeface="굴림" pitchFamily="50" charset="-127"/>
              <a:ea typeface="굴림" pitchFamily="50" charset="-127"/>
            </a:endParaRPr>
          </a:p>
          <a:p>
            <a:pPr lvl="0" algn="just">
              <a:defRPr/>
            </a:pPr>
            <a:r>
              <a:rPr lang="en-US" altLang="ko-KR" sz="1800" dirty="0" smtClean="0">
                <a:solidFill>
                  <a:srgbClr val="FFFFFF"/>
                </a:solidFill>
                <a:latin typeface="굴림" pitchFamily="50" charset="-127"/>
                <a:ea typeface="굴림" pitchFamily="50" charset="-127"/>
              </a:rPr>
              <a:t>      “The [Korean financial] authorities[, presumably MOSF among others,] 	  </a:t>
            </a:r>
          </a:p>
          <a:p>
            <a:pPr lvl="0" algn="just">
              <a:defRPr/>
            </a:pPr>
            <a:r>
              <a:rPr lang="en-US" altLang="ko-KR" sz="1800" dirty="0" smtClean="0">
                <a:solidFill>
                  <a:srgbClr val="FFFFFF"/>
                </a:solidFill>
                <a:latin typeface="굴림" pitchFamily="50" charset="-127"/>
                <a:ea typeface="굴림" pitchFamily="50" charset="-127"/>
              </a:rPr>
              <a:t>      noted that their current coordination framework [i.e., crisis management </a:t>
            </a:r>
          </a:p>
          <a:p>
            <a:pPr lvl="0" algn="just">
              <a:defRPr/>
            </a:pPr>
            <a:r>
              <a:rPr lang="en-US" altLang="ko-KR" sz="1800" dirty="0" smtClean="0">
                <a:solidFill>
                  <a:srgbClr val="FFFFFF"/>
                </a:solidFill>
                <a:latin typeface="굴림" pitchFamily="50" charset="-127"/>
                <a:ea typeface="굴림" pitchFamily="50" charset="-127"/>
              </a:rPr>
              <a:t>      regime] had worked well during the crisis and were of the view that it was </a:t>
            </a:r>
          </a:p>
          <a:p>
            <a:pPr lvl="0" algn="just">
              <a:defRPr/>
            </a:pPr>
            <a:r>
              <a:rPr lang="en-US" altLang="ko-KR" sz="1800" dirty="0" smtClean="0">
                <a:solidFill>
                  <a:srgbClr val="FFFFFF"/>
                </a:solidFill>
                <a:latin typeface="굴림" pitchFamily="50" charset="-127"/>
                <a:ea typeface="굴림" pitchFamily="50" charset="-127"/>
              </a:rPr>
              <a:t>      well suited for normal times” (IMF</a:t>
            </a:r>
            <a:r>
              <a:rPr lang="ko-KR" altLang="en-US" sz="1800" dirty="0" smtClean="0">
                <a:solidFill>
                  <a:srgbClr val="FFFFFF"/>
                </a:solidFill>
                <a:latin typeface="굴림" pitchFamily="50" charset="-127"/>
                <a:ea typeface="굴림" pitchFamily="50" charset="-127"/>
              </a:rPr>
              <a:t> </a:t>
            </a:r>
            <a:r>
              <a:rPr lang="en-US" altLang="ko-KR" sz="1800" dirty="0" smtClean="0">
                <a:solidFill>
                  <a:srgbClr val="FFFFFF"/>
                </a:solidFill>
                <a:latin typeface="굴림" pitchFamily="50" charset="-127"/>
                <a:ea typeface="굴림" pitchFamily="50" charset="-127"/>
              </a:rPr>
              <a:t>2010, p.18). </a:t>
            </a:r>
            <a:endParaRPr lang="en-US" altLang="ko-KR" dirty="0" smtClean="0">
              <a:solidFill>
                <a:srgbClr val="FFC000"/>
              </a:solidFill>
              <a:latin typeface="굴림" pitchFamily="50" charset="-127"/>
              <a:ea typeface="굴림" pitchFamily="50" charset="-127"/>
            </a:endParaRPr>
          </a:p>
          <a:p>
            <a:pPr lvl="0">
              <a:defRPr/>
            </a:pPr>
            <a:endParaRPr lang="en-US" altLang="ko-KR" sz="1000" dirty="0" smtClean="0">
              <a:solidFill>
                <a:srgbClr val="FFC000"/>
              </a:solidFill>
              <a:latin typeface="굴림" pitchFamily="50" charset="-127"/>
              <a:ea typeface="굴림" pitchFamily="50" charset="-127"/>
            </a:endParaRPr>
          </a:p>
          <a:p>
            <a:pPr lvl="0">
              <a:defRPr/>
            </a:pPr>
            <a:r>
              <a:rPr lang="en-US" altLang="ko-KR" dirty="0" smtClean="0">
                <a:solidFill>
                  <a:srgbClr val="FFC000"/>
                </a:solidFill>
                <a:latin typeface="굴림" pitchFamily="50" charset="-127"/>
                <a:ea typeface="굴림" pitchFamily="50" charset="-127"/>
              </a:rPr>
              <a:t> </a:t>
            </a:r>
            <a:r>
              <a:rPr lang="en-US" altLang="ko-KR" dirty="0" smtClean="0">
                <a:latin typeface="굴림" pitchFamily="50" charset="-127"/>
                <a:ea typeface="굴림" pitchFamily="50" charset="-127"/>
              </a:rPr>
              <a:t>- </a:t>
            </a:r>
            <a:r>
              <a:rPr lang="en-US" altLang="ko-KR" b="1" dirty="0" smtClean="0">
                <a:latin typeface="굴림" pitchFamily="50" charset="-127"/>
                <a:ea typeface="굴림" pitchFamily="50" charset="-127"/>
              </a:rPr>
              <a:t>Efficiency / Effectiveness Supremacy: </a:t>
            </a:r>
            <a:r>
              <a:rPr lang="en-US" altLang="ko-KR" dirty="0" smtClean="0">
                <a:latin typeface="굴림" pitchFamily="50" charset="-127"/>
                <a:ea typeface="굴림" pitchFamily="50" charset="-127"/>
              </a:rPr>
              <a:t>MOSF officials seem </a:t>
            </a:r>
          </a:p>
          <a:p>
            <a:pPr lvl="0">
              <a:defRPr/>
            </a:pPr>
            <a:r>
              <a:rPr lang="en-US" altLang="ko-KR" dirty="0" smtClean="0">
                <a:latin typeface="굴림" pitchFamily="50" charset="-127"/>
                <a:ea typeface="굴림" pitchFamily="50" charset="-127"/>
              </a:rPr>
              <a:t>    excessively preoccupied with efficiency and effectiveness supremacy.</a:t>
            </a:r>
          </a:p>
          <a:p>
            <a:pPr lvl="0">
              <a:defRPr/>
            </a:pPr>
            <a:endParaRPr lang="en-US" altLang="ko-KR" sz="1000" dirty="0" smtClean="0">
              <a:latin typeface="굴림" pitchFamily="50" charset="-127"/>
              <a:ea typeface="굴림" pitchFamily="50" charset="-127"/>
            </a:endParaRPr>
          </a:p>
          <a:p>
            <a:pPr lvl="0">
              <a:defRPr/>
            </a:pPr>
            <a:r>
              <a:rPr lang="en-US" altLang="ko-KR" sz="1800" dirty="0" smtClean="0">
                <a:latin typeface="굴림" pitchFamily="50" charset="-127"/>
                <a:ea typeface="굴림" pitchFamily="50" charset="-127"/>
              </a:rPr>
              <a:t>     “The [Korean financial] authorities[, presumably MOSF among others,] did </a:t>
            </a:r>
          </a:p>
          <a:p>
            <a:pPr lvl="0">
              <a:defRPr/>
            </a:pPr>
            <a:r>
              <a:rPr lang="en-US" altLang="ko-KR" sz="1800" dirty="0" smtClean="0">
                <a:latin typeface="굴림" pitchFamily="50" charset="-127"/>
                <a:ea typeface="굴림" pitchFamily="50" charset="-127"/>
              </a:rPr>
              <a:t>     recognize that a more formalized coordination framework would improve the </a:t>
            </a:r>
          </a:p>
          <a:p>
            <a:pPr lvl="0">
              <a:defRPr/>
            </a:pPr>
            <a:r>
              <a:rPr lang="en-US" altLang="ko-KR" sz="1800" dirty="0" smtClean="0">
                <a:latin typeface="굴림" pitchFamily="50" charset="-127"/>
                <a:ea typeface="굴림" pitchFamily="50" charset="-127"/>
              </a:rPr>
              <a:t>     transparency of the coordination process, but it was also noted that this </a:t>
            </a:r>
          </a:p>
          <a:p>
            <a:pPr lvl="0">
              <a:defRPr/>
            </a:pPr>
            <a:r>
              <a:rPr lang="en-US" altLang="ko-KR" sz="1800" dirty="0" smtClean="0">
                <a:latin typeface="굴림" pitchFamily="50" charset="-127"/>
                <a:ea typeface="굴림" pitchFamily="50" charset="-127"/>
              </a:rPr>
              <a:t>     would not necessarily result in effective coordination” (IMF 2010, p.18). </a:t>
            </a:r>
          </a:p>
          <a:p>
            <a:pPr lvl="0">
              <a:defRPr/>
            </a:pPr>
            <a:endParaRPr lang="en-US" altLang="ko-KR" sz="500" dirty="0" smtClean="0">
              <a:latin typeface="굴림" pitchFamily="50" charset="-127"/>
              <a:ea typeface="굴림" pitchFamily="50" charset="-127"/>
            </a:endParaRPr>
          </a:p>
          <a:p>
            <a:pPr lvl="0">
              <a:defRPr/>
            </a:pPr>
            <a:endParaRPr lang="en-US" altLang="ko-KR" dirty="0" smtClean="0">
              <a:latin typeface="굴림" pitchFamily="50" charset="-127"/>
              <a:ea typeface="굴림" pitchFamily="50" charset="-127"/>
            </a:endParaRPr>
          </a:p>
        </p:txBody>
      </p:sp>
      <p:sp>
        <p:nvSpPr>
          <p:cNvPr id="10245" name="Text Box 3"/>
          <p:cNvSpPr txBox="1">
            <a:spLocks noChangeArrowheads="1"/>
          </p:cNvSpPr>
          <p:nvPr/>
        </p:nvSpPr>
        <p:spPr bwMode="auto">
          <a:xfrm>
            <a:off x="395536" y="0"/>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6" name="직사각형 5"/>
          <p:cNvSpPr/>
          <p:nvPr/>
        </p:nvSpPr>
        <p:spPr>
          <a:xfrm>
            <a:off x="251520" y="332656"/>
            <a:ext cx="4536504"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41</a:t>
            </a:fld>
            <a:endParaRPr lang="en-US" altLang="ko-KR" dirty="0"/>
          </a:p>
        </p:txBody>
      </p:sp>
      <p:sp>
        <p:nvSpPr>
          <p:cNvPr id="267266" name="Rectangle 2"/>
          <p:cNvSpPr>
            <a:spLocks noChangeArrowheads="1"/>
          </p:cNvSpPr>
          <p:nvPr/>
        </p:nvSpPr>
        <p:spPr bwMode="auto">
          <a:xfrm>
            <a:off x="143321" y="305594"/>
            <a:ext cx="8893175" cy="6219031"/>
          </a:xfrm>
          <a:prstGeom prst="rect">
            <a:avLst/>
          </a:prstGeom>
          <a:noFill/>
          <a:ln w="9525">
            <a:noFill/>
            <a:miter lim="800000"/>
            <a:headEnd/>
            <a:tailEnd/>
          </a:ln>
          <a:effectLst/>
        </p:spPr>
        <p:txBody>
          <a:bodyPr/>
          <a:lstStyle/>
          <a:p>
            <a:pPr>
              <a:defRPr/>
            </a:pPr>
            <a:r>
              <a:rPr lang="en-US" altLang="ko-KR" sz="2800" b="1" dirty="0" smtClean="0">
                <a:solidFill>
                  <a:schemeClr val="accent2"/>
                </a:solidFill>
                <a:latin typeface="굴림" pitchFamily="50" charset="-127"/>
                <a:ea typeface="굴림" pitchFamily="50" charset="-127"/>
              </a:rPr>
              <a:t>Cont...</a:t>
            </a:r>
            <a:endParaRPr lang="en-US" altLang="ko-KR" sz="2800" dirty="0" smtClean="0">
              <a:solidFill>
                <a:schemeClr val="accent2"/>
              </a:solidFill>
              <a:latin typeface="굴림" pitchFamily="50" charset="-127"/>
              <a:ea typeface="굴림" pitchFamily="50" charset="-127"/>
            </a:endParaRPr>
          </a:p>
          <a:p>
            <a:pPr lvl="0" algn="just">
              <a:defRPr/>
            </a:pPr>
            <a:endParaRPr lang="en-US" altLang="ko-KR" sz="500" dirty="0" smtClean="0">
              <a:solidFill>
                <a:srgbClr val="FFC000"/>
              </a:solidFill>
              <a:latin typeface="굴림" pitchFamily="50" charset="-127"/>
              <a:ea typeface="굴림" pitchFamily="50" charset="-127"/>
            </a:endParaRPr>
          </a:p>
          <a:p>
            <a:pPr lvl="0" algn="just">
              <a:defRPr/>
            </a:pPr>
            <a:endParaRPr lang="en-US" altLang="ko-KR" sz="500" dirty="0" smtClean="0">
              <a:solidFill>
                <a:srgbClr val="FFC000"/>
              </a:solidFill>
              <a:latin typeface="굴림" pitchFamily="50" charset="-127"/>
              <a:ea typeface="굴림" pitchFamily="50" charset="-127"/>
            </a:endParaRPr>
          </a:p>
          <a:p>
            <a:pPr lvl="0" algn="just">
              <a:defRPr/>
            </a:pPr>
            <a:r>
              <a:rPr lang="en-US" altLang="ko-KR" dirty="0" smtClean="0">
                <a:solidFill>
                  <a:srgbClr val="FFC000"/>
                </a:solidFill>
                <a:latin typeface="굴림" pitchFamily="50" charset="-127"/>
                <a:ea typeface="굴림" pitchFamily="50" charset="-127"/>
              </a:rPr>
              <a:t>• Both attributes of MOSF leadership relate, in a significant way, to</a:t>
            </a:r>
          </a:p>
          <a:p>
            <a:pPr lvl="0" algn="just">
              <a:defRPr/>
            </a:pPr>
            <a:r>
              <a:rPr lang="en-US" altLang="ko-KR" dirty="0" smtClean="0">
                <a:solidFill>
                  <a:srgbClr val="FFC000"/>
                </a:solidFill>
                <a:latin typeface="굴림" pitchFamily="50" charset="-127"/>
                <a:ea typeface="굴림" pitchFamily="50" charset="-127"/>
              </a:rPr>
              <a:t>  MOSF’s inherent political sensitivity, which is often accompanied by </a:t>
            </a:r>
          </a:p>
          <a:p>
            <a:pPr lvl="0" algn="just">
              <a:defRPr/>
            </a:pPr>
            <a:r>
              <a:rPr lang="en-US" altLang="ko-KR" dirty="0" smtClean="0">
                <a:solidFill>
                  <a:srgbClr val="FFC000"/>
                </a:solidFill>
                <a:latin typeface="굴림" pitchFamily="50" charset="-127"/>
                <a:ea typeface="굴림" pitchFamily="50" charset="-127"/>
              </a:rPr>
              <a:t>  the short policy horizon. </a:t>
            </a:r>
          </a:p>
          <a:p>
            <a:pPr lvl="0" algn="just">
              <a:defRPr/>
            </a:pPr>
            <a:endParaRPr lang="en-US" altLang="ko-KR" sz="500" dirty="0" smtClean="0">
              <a:solidFill>
                <a:srgbClr val="FFC000"/>
              </a:solidFill>
              <a:latin typeface="굴림" pitchFamily="50" charset="-127"/>
              <a:ea typeface="굴림" pitchFamily="50" charset="-127"/>
            </a:endParaRPr>
          </a:p>
          <a:p>
            <a:pPr lvl="0" algn="just">
              <a:defRPr/>
            </a:pPr>
            <a:endParaRPr lang="en-US" altLang="ko-KR" sz="500" dirty="0" smtClean="0">
              <a:solidFill>
                <a:srgbClr val="FFC000"/>
              </a:solidFill>
              <a:latin typeface="굴림" pitchFamily="50" charset="-127"/>
              <a:ea typeface="굴림" pitchFamily="50" charset="-127"/>
            </a:endParaRPr>
          </a:p>
          <a:p>
            <a:pPr lvl="0" algn="just">
              <a:defRPr/>
            </a:pPr>
            <a:r>
              <a:rPr lang="en-US" altLang="ko-KR" dirty="0" smtClean="0">
                <a:solidFill>
                  <a:srgbClr val="FFC000"/>
                </a:solidFill>
                <a:latin typeface="굴림" pitchFamily="50" charset="-127"/>
                <a:ea typeface="굴림" pitchFamily="50" charset="-127"/>
              </a:rPr>
              <a:t>• MOSF leadership that typically inclines to these specific attributes,</a:t>
            </a:r>
          </a:p>
          <a:p>
            <a:pPr lvl="0" algn="just">
              <a:defRPr/>
            </a:pPr>
            <a:r>
              <a:rPr lang="en-US" altLang="ko-KR" dirty="0" smtClean="0">
                <a:solidFill>
                  <a:srgbClr val="FFC000"/>
                </a:solidFill>
                <a:latin typeface="굴림" pitchFamily="50" charset="-127"/>
                <a:ea typeface="굴림" pitchFamily="50" charset="-127"/>
              </a:rPr>
              <a:t>  may well have been fundamentally conditioned as such by the deep-</a:t>
            </a:r>
          </a:p>
          <a:p>
            <a:pPr lvl="0" algn="just">
              <a:defRPr/>
            </a:pPr>
            <a:r>
              <a:rPr lang="en-US" altLang="ko-KR" dirty="0" smtClean="0">
                <a:solidFill>
                  <a:srgbClr val="FFC000"/>
                </a:solidFill>
                <a:latin typeface="굴림" pitchFamily="50" charset="-127"/>
                <a:ea typeface="굴림" pitchFamily="50" charset="-127"/>
              </a:rPr>
              <a:t>  rooted institutional vertical hierarchy, upon which it is built.   </a:t>
            </a:r>
          </a:p>
          <a:p>
            <a:pPr lvl="0" algn="just">
              <a:defRPr/>
            </a:pPr>
            <a:endParaRPr lang="en-US" altLang="ko-KR" sz="500" dirty="0" smtClean="0">
              <a:solidFill>
                <a:srgbClr val="FFC000"/>
              </a:solidFill>
              <a:effectLst>
                <a:outerShdw blurRad="38100" dist="38100" dir="2700000" algn="tl">
                  <a:srgbClr val="000000"/>
                </a:outerShdw>
              </a:effectLst>
              <a:latin typeface="굴림" pitchFamily="50" charset="-127"/>
              <a:ea typeface="굴림" pitchFamily="50" charset="-127"/>
            </a:endParaRPr>
          </a:p>
          <a:p>
            <a:pPr lvl="0" algn="just">
              <a:defRPr/>
            </a:pPr>
            <a:endParaRPr lang="en-US" altLang="ko-KR" sz="500" dirty="0" smtClean="0">
              <a:solidFill>
                <a:srgbClr val="FFC000"/>
              </a:solidFill>
              <a:effectLst>
                <a:outerShdw blurRad="38100" dist="38100" dir="2700000" algn="tl">
                  <a:srgbClr val="000000"/>
                </a:outerShdw>
              </a:effectLst>
              <a:latin typeface="굴림" pitchFamily="50" charset="-127"/>
              <a:ea typeface="굴림" pitchFamily="50" charset="-127"/>
            </a:endParaRPr>
          </a:p>
          <a:p>
            <a:pPr algn="just">
              <a:defRPr/>
            </a:pPr>
            <a:r>
              <a:rPr lang="en-US" altLang="ko-KR" dirty="0" smtClean="0">
                <a:solidFill>
                  <a:srgbClr val="FFC000"/>
                </a:solidFill>
                <a:latin typeface="굴림" pitchFamily="50" charset="-127"/>
                <a:ea typeface="굴림" pitchFamily="50" charset="-127"/>
              </a:rPr>
              <a:t>• It is paradoxical that hierarchy-driven MOSF leadership which has </a:t>
            </a:r>
          </a:p>
          <a:p>
            <a:pPr algn="just">
              <a:defRPr/>
            </a:pPr>
            <a:r>
              <a:rPr lang="en-US" altLang="ko-KR" dirty="0" smtClean="0">
                <a:solidFill>
                  <a:srgbClr val="FFC000"/>
                </a:solidFill>
                <a:latin typeface="굴림" pitchFamily="50" charset="-127"/>
                <a:ea typeface="굴림" pitchFamily="50" charset="-127"/>
              </a:rPr>
              <a:t>  critically contributed to successful crisis management may prove a  </a:t>
            </a:r>
          </a:p>
          <a:p>
            <a:pPr algn="just">
              <a:defRPr/>
            </a:pPr>
            <a:r>
              <a:rPr lang="en-US" altLang="ko-KR" dirty="0" smtClean="0">
                <a:solidFill>
                  <a:srgbClr val="FFC000"/>
                </a:solidFill>
                <a:latin typeface="굴림" pitchFamily="50" charset="-127"/>
                <a:ea typeface="굴림" pitchFamily="50" charset="-127"/>
              </a:rPr>
              <a:t>  fatal threat during normal times.</a:t>
            </a:r>
            <a:endParaRPr lang="en-US" altLang="ko-KR" sz="1800" dirty="0" smtClean="0">
              <a:effectLst>
                <a:outerShdw blurRad="38100" dist="38100" dir="2700000" algn="tl">
                  <a:srgbClr val="000000"/>
                </a:outerShdw>
              </a:effectLst>
              <a:latin typeface="굴림" pitchFamily="50" charset="-127"/>
              <a:ea typeface="굴림" pitchFamily="50" charset="-127"/>
            </a:endParaRPr>
          </a:p>
          <a:p>
            <a:pPr lvl="0" algn="just">
              <a:defRPr/>
            </a:pPr>
            <a:endParaRPr lang="en-US" altLang="ko-KR" sz="500" dirty="0" smtClean="0">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 If MOSF leadership as has been applied during crisis management, were </a:t>
            </a:r>
          </a:p>
          <a:p>
            <a:pPr lvl="0" algn="just">
              <a:defRPr/>
            </a:pPr>
            <a:r>
              <a:rPr lang="en-US" altLang="ko-KR" sz="1800" dirty="0" smtClean="0">
                <a:latin typeface="굴림" pitchFamily="50" charset="-127"/>
                <a:ea typeface="굴림" pitchFamily="50" charset="-127"/>
              </a:rPr>
              <a:t>    to continue to be exercised in normal times, it would produce time-</a:t>
            </a:r>
          </a:p>
          <a:p>
            <a:pPr lvl="0" algn="just">
              <a:defRPr/>
            </a:pPr>
            <a:r>
              <a:rPr lang="en-US" altLang="ko-KR" sz="1800" dirty="0" smtClean="0">
                <a:latin typeface="굴림" pitchFamily="50" charset="-127"/>
                <a:ea typeface="굴림" pitchFamily="50" charset="-127"/>
              </a:rPr>
              <a:t>    inconsistency and credibility problems, worsening the economy. </a:t>
            </a:r>
          </a:p>
          <a:p>
            <a:pPr lvl="0" algn="just">
              <a:defRPr/>
            </a:pPr>
            <a:endParaRPr lang="en-US" altLang="ko-KR" sz="500" dirty="0" smtClean="0">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 MOFE’s undue influence on financial supervision and the associated </a:t>
            </a:r>
          </a:p>
          <a:p>
            <a:pPr lvl="0" algn="just">
              <a:defRPr/>
            </a:pPr>
            <a:r>
              <a:rPr lang="en-US" altLang="ko-KR" sz="1800" dirty="0" smtClean="0">
                <a:latin typeface="굴림" pitchFamily="50" charset="-127"/>
                <a:ea typeface="굴림" pitchFamily="50" charset="-127"/>
              </a:rPr>
              <a:t>    distortions which we have noted earlier, are an example that shows how </a:t>
            </a:r>
          </a:p>
          <a:p>
            <a:pPr lvl="0" algn="just">
              <a:defRPr/>
            </a:pPr>
            <a:r>
              <a:rPr lang="en-US" altLang="ko-KR" sz="1800" dirty="0" smtClean="0">
                <a:latin typeface="굴림" pitchFamily="50" charset="-127"/>
                <a:ea typeface="굴림" pitchFamily="50" charset="-127"/>
              </a:rPr>
              <a:t>    hierarchy-driven MOSF (MOFE) leadership has worked in normal times.   </a:t>
            </a:r>
          </a:p>
          <a:p>
            <a:pPr lvl="0" algn="just">
              <a:defRPr/>
            </a:pPr>
            <a:endParaRPr lang="en-US" altLang="ko-KR" sz="500" dirty="0" smtClean="0">
              <a:latin typeface="굴림" pitchFamily="50" charset="-127"/>
              <a:ea typeface="굴림" pitchFamily="50" charset="-127"/>
            </a:endParaRPr>
          </a:p>
          <a:p>
            <a:pPr lvl="0" algn="just">
              <a:defRPr/>
            </a:pPr>
            <a:endParaRPr lang="en-US" altLang="ko-KR" sz="500" dirty="0" smtClean="0">
              <a:latin typeface="굴림" pitchFamily="50" charset="-127"/>
              <a:ea typeface="굴림" pitchFamily="50" charset="-127"/>
            </a:endParaRPr>
          </a:p>
          <a:p>
            <a:pPr algn="just">
              <a:defRPr/>
            </a:pPr>
            <a:r>
              <a:rPr lang="en-US" altLang="ko-KR" dirty="0" smtClean="0">
                <a:solidFill>
                  <a:srgbClr val="FFC000"/>
                </a:solidFill>
                <a:latin typeface="굴림" pitchFamily="50" charset="-127"/>
                <a:ea typeface="굴림" pitchFamily="50" charset="-127"/>
              </a:rPr>
              <a:t>• The hierarchy-driven MOSF leadership is thus a double-edged sword.</a:t>
            </a: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extLst>
      <p:ext uri="{BB962C8B-B14F-4D97-AF65-F5344CB8AC3E}">
        <p14:creationId xmlns="" xmlns:p14="http://schemas.microsoft.com/office/powerpoint/2010/main" val="5905242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solidFill>
                  <a:srgbClr val="FFFFFF"/>
                </a:solidFill>
              </a:rP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solidFill>
                  <a:srgbClr val="FFFFFF"/>
                </a:solidFill>
              </a:rPr>
              <a:pPr>
                <a:defRPr/>
              </a:pPr>
              <a:t>42</a:t>
            </a:fld>
            <a:endParaRPr lang="en-US" altLang="ko-KR" dirty="0">
              <a:solidFill>
                <a:srgbClr val="FFFFFF"/>
              </a:solidFill>
            </a:endParaRPr>
          </a:p>
        </p:txBody>
      </p:sp>
      <p:sp>
        <p:nvSpPr>
          <p:cNvPr id="267266" name="Rectangle 2"/>
          <p:cNvSpPr>
            <a:spLocks noChangeArrowheads="1"/>
          </p:cNvSpPr>
          <p:nvPr/>
        </p:nvSpPr>
        <p:spPr bwMode="auto">
          <a:xfrm>
            <a:off x="143321" y="305594"/>
            <a:ext cx="8893175" cy="6219031"/>
          </a:xfrm>
          <a:prstGeom prst="rect">
            <a:avLst/>
          </a:prstGeom>
          <a:noFill/>
          <a:ln w="9525">
            <a:noFill/>
            <a:miter lim="800000"/>
            <a:headEnd/>
            <a:tailEnd/>
          </a:ln>
          <a:effectLst/>
        </p:spPr>
        <p:txBody>
          <a:bodyPr/>
          <a:lstStyle/>
          <a:p>
            <a:pPr>
              <a:defRPr/>
            </a:pPr>
            <a:r>
              <a:rPr lang="en-US" altLang="ko-KR" sz="2400" b="1" dirty="0" smtClean="0">
                <a:solidFill>
                  <a:srgbClr val="FFFFFF"/>
                </a:solidFill>
                <a:latin typeface="굴림" pitchFamily="50" charset="-127"/>
                <a:ea typeface="굴림" pitchFamily="50" charset="-127"/>
              </a:rPr>
              <a:t> </a:t>
            </a:r>
            <a:r>
              <a:rPr lang="en-US" altLang="ko-KR" sz="2100" b="1" dirty="0" smtClean="0">
                <a:solidFill>
                  <a:srgbClr val="FFFFFF"/>
                </a:solidFill>
                <a:latin typeface="굴림" pitchFamily="50" charset="-127"/>
                <a:ea typeface="굴림" pitchFamily="50" charset="-127"/>
              </a:rPr>
              <a:t>Institutional Hierarchy vs. Institutional Cooperation and Coordination</a:t>
            </a:r>
          </a:p>
          <a:p>
            <a:pPr>
              <a:defRPr/>
            </a:pPr>
            <a:endParaRPr lang="en-US" altLang="ko-KR" sz="1500" dirty="0" smtClean="0">
              <a:solidFill>
                <a:srgbClr val="FFC000"/>
              </a:solidFill>
              <a:latin typeface="굴림" pitchFamily="50" charset="-127"/>
              <a:ea typeface="굴림" pitchFamily="50" charset="-127"/>
            </a:endParaRPr>
          </a:p>
          <a:p>
            <a:pPr algn="just">
              <a:defRPr/>
            </a:pPr>
            <a:r>
              <a:rPr lang="en-US" altLang="ko-KR" dirty="0" smtClean="0">
                <a:solidFill>
                  <a:srgbClr val="FFC000"/>
                </a:solidFill>
                <a:latin typeface="굴림" pitchFamily="50" charset="-127"/>
                <a:ea typeface="굴림" pitchFamily="50" charset="-127"/>
              </a:rPr>
              <a:t>• Institutional cooperation and coordination are </a:t>
            </a:r>
            <a:r>
              <a:rPr lang="en-US" altLang="ko-KR" i="1" dirty="0" smtClean="0">
                <a:solidFill>
                  <a:srgbClr val="FFC000"/>
                </a:solidFill>
                <a:latin typeface="굴림" pitchFamily="50" charset="-127"/>
                <a:ea typeface="굴림" pitchFamily="50" charset="-127"/>
              </a:rPr>
              <a:t>not</a:t>
            </a:r>
            <a:r>
              <a:rPr lang="en-US" altLang="ko-KR" dirty="0" smtClean="0">
                <a:solidFill>
                  <a:srgbClr val="FFC000"/>
                </a:solidFill>
                <a:latin typeface="굴림" pitchFamily="50" charset="-127"/>
                <a:ea typeface="굴림" pitchFamily="50" charset="-127"/>
              </a:rPr>
              <a:t> compatible with </a:t>
            </a:r>
          </a:p>
          <a:p>
            <a:pPr algn="just">
              <a:defRPr/>
            </a:pPr>
            <a:r>
              <a:rPr lang="en-US" altLang="ko-KR" dirty="0" smtClean="0">
                <a:solidFill>
                  <a:srgbClr val="FFC000"/>
                </a:solidFill>
                <a:latin typeface="굴림" pitchFamily="50" charset="-127"/>
                <a:ea typeface="굴림" pitchFamily="50" charset="-127"/>
              </a:rPr>
              <a:t>  institutional vertical hierarchy </a:t>
            </a:r>
            <a:r>
              <a:rPr lang="en-US" altLang="ko-KR" sz="1800" dirty="0" smtClean="0">
                <a:latin typeface="굴림" pitchFamily="50" charset="-127"/>
                <a:ea typeface="굴림" pitchFamily="50" charset="-127"/>
              </a:rPr>
              <a:t>(Kim 2004b)</a:t>
            </a:r>
            <a:r>
              <a:rPr lang="en-US" altLang="ko-KR" sz="1800" dirty="0" smtClean="0">
                <a:solidFill>
                  <a:srgbClr val="FFC000"/>
                </a:solidFill>
                <a:latin typeface="굴림" pitchFamily="50" charset="-127"/>
                <a:ea typeface="굴림" pitchFamily="50" charset="-127"/>
              </a:rPr>
              <a:t>.</a:t>
            </a:r>
            <a:endParaRPr lang="en-US" altLang="ko-KR" sz="1800" dirty="0" smtClean="0">
              <a:latin typeface="굴림" pitchFamily="50" charset="-127"/>
              <a:ea typeface="굴림" pitchFamily="50" charset="-127"/>
            </a:endParaRPr>
          </a:p>
          <a:p>
            <a:pPr algn="just">
              <a:defRPr/>
            </a:pPr>
            <a:endParaRPr lang="en-US" altLang="ko-KR" sz="500" dirty="0" smtClean="0">
              <a:solidFill>
                <a:srgbClr val="FFFFFF"/>
              </a:solidFill>
              <a:latin typeface="굴림" pitchFamily="50" charset="-127"/>
              <a:ea typeface="굴림" pitchFamily="50" charset="-127"/>
            </a:endParaRPr>
          </a:p>
          <a:p>
            <a:pPr algn="just">
              <a:defRPr/>
            </a:pPr>
            <a:r>
              <a:rPr lang="en-US" altLang="ko-KR" sz="1800" dirty="0" smtClean="0">
                <a:solidFill>
                  <a:srgbClr val="FFFFFF"/>
                </a:solidFill>
                <a:latin typeface="굴림" pitchFamily="50" charset="-127"/>
                <a:ea typeface="굴림" pitchFamily="50" charset="-127"/>
              </a:rPr>
              <a:t> - Inter-agency cooperation and coordination may begin to develop only when </a:t>
            </a:r>
          </a:p>
          <a:p>
            <a:pPr algn="just">
              <a:defRPr/>
            </a:pPr>
            <a:r>
              <a:rPr lang="en-US" altLang="ko-KR" sz="1800" dirty="0" smtClean="0">
                <a:solidFill>
                  <a:srgbClr val="FFFFFF"/>
                </a:solidFill>
                <a:latin typeface="굴림" pitchFamily="50" charset="-127"/>
                <a:ea typeface="굴림" pitchFamily="50" charset="-127"/>
              </a:rPr>
              <a:t>    good regulatory governance is firmly in place, that is, only when the </a:t>
            </a:r>
          </a:p>
          <a:p>
            <a:pPr algn="just">
              <a:defRPr/>
            </a:pPr>
            <a:r>
              <a:rPr lang="en-US" altLang="ko-KR" sz="1800" dirty="0" smtClean="0">
                <a:solidFill>
                  <a:srgbClr val="FFFFFF"/>
                </a:solidFill>
                <a:latin typeface="굴림" pitchFamily="50" charset="-127"/>
                <a:ea typeface="굴림" pitchFamily="50" charset="-127"/>
              </a:rPr>
              <a:t>    relationship between the expert agencies is function-based and horizontal. </a:t>
            </a:r>
          </a:p>
          <a:p>
            <a:pPr algn="just">
              <a:defRPr/>
            </a:pPr>
            <a:endParaRPr lang="en-US" altLang="ko-KR" sz="500" dirty="0" smtClean="0">
              <a:solidFill>
                <a:srgbClr val="FFFFFF"/>
              </a:solidFill>
              <a:latin typeface="굴림" pitchFamily="50" charset="-127"/>
              <a:ea typeface="굴림" pitchFamily="50" charset="-127"/>
            </a:endParaRPr>
          </a:p>
          <a:p>
            <a:pPr algn="just">
              <a:defRPr/>
            </a:pPr>
            <a:r>
              <a:rPr lang="en-US" altLang="ko-KR" sz="1800" dirty="0" smtClean="0">
                <a:solidFill>
                  <a:srgbClr val="FFFFFF"/>
                </a:solidFill>
                <a:latin typeface="굴림" pitchFamily="50" charset="-127"/>
                <a:ea typeface="굴림" pitchFamily="50" charset="-127"/>
              </a:rPr>
              <a:t> - Institutional hierarchy implies the rank-based vertical relationship settled in </a:t>
            </a:r>
          </a:p>
          <a:p>
            <a:pPr algn="just">
              <a:defRPr/>
            </a:pPr>
            <a:r>
              <a:rPr lang="en-US" altLang="ko-KR" sz="1800" dirty="0" smtClean="0">
                <a:solidFill>
                  <a:srgbClr val="FFFFFF"/>
                </a:solidFill>
                <a:latin typeface="굴림" pitchFamily="50" charset="-127"/>
                <a:ea typeface="굴림" pitchFamily="50" charset="-127"/>
              </a:rPr>
              <a:t>    between the financial authorities. Thus, when institutional hierarchy prevails,</a:t>
            </a:r>
          </a:p>
          <a:p>
            <a:pPr algn="just">
              <a:defRPr/>
            </a:pPr>
            <a:r>
              <a:rPr lang="en-US" altLang="ko-KR" sz="1800" dirty="0" smtClean="0">
                <a:solidFill>
                  <a:srgbClr val="FFFFFF"/>
                </a:solidFill>
                <a:latin typeface="굴림" pitchFamily="50" charset="-127"/>
                <a:ea typeface="굴림" pitchFamily="50" charset="-127"/>
              </a:rPr>
              <a:t>    institutional cooperation and coordination are hard to develop to begin with.</a:t>
            </a:r>
          </a:p>
          <a:p>
            <a:pPr algn="just">
              <a:defRPr/>
            </a:pPr>
            <a:endParaRPr lang="en-US" altLang="ko-KR" sz="500" dirty="0" smtClean="0">
              <a:solidFill>
                <a:srgbClr val="FFFFFF"/>
              </a:solidFill>
              <a:latin typeface="굴림" pitchFamily="50" charset="-127"/>
              <a:ea typeface="굴림" pitchFamily="50" charset="-127"/>
            </a:endParaRPr>
          </a:p>
          <a:p>
            <a:pPr algn="just">
              <a:defRPr/>
            </a:pPr>
            <a:r>
              <a:rPr lang="en-US" altLang="ko-KR" sz="1800" dirty="0" smtClean="0">
                <a:solidFill>
                  <a:srgbClr val="FFFFFF"/>
                </a:solidFill>
                <a:latin typeface="굴림" pitchFamily="50" charset="-127"/>
                <a:ea typeface="굴림" pitchFamily="50" charset="-127"/>
              </a:rPr>
              <a:t> - Institutional cooperation and coordination are a process-oriented concept </a:t>
            </a:r>
          </a:p>
          <a:p>
            <a:pPr algn="just">
              <a:defRPr/>
            </a:pPr>
            <a:r>
              <a:rPr lang="en-US" altLang="ko-KR" sz="1800" dirty="0" smtClean="0">
                <a:solidFill>
                  <a:srgbClr val="FFFFFF"/>
                </a:solidFill>
                <a:latin typeface="굴림" pitchFamily="50" charset="-127"/>
                <a:ea typeface="굴림" pitchFamily="50" charset="-127"/>
              </a:rPr>
              <a:t>    viable within a system of institutional division of functions and powers, </a:t>
            </a:r>
          </a:p>
          <a:p>
            <a:pPr algn="just">
              <a:defRPr/>
            </a:pPr>
            <a:r>
              <a:rPr lang="en-US" altLang="ko-KR" sz="1800" dirty="0" smtClean="0">
                <a:solidFill>
                  <a:srgbClr val="FFFFFF"/>
                </a:solidFill>
                <a:latin typeface="굴림" pitchFamily="50" charset="-127"/>
                <a:ea typeface="굴림" pitchFamily="50" charset="-127"/>
              </a:rPr>
              <a:t>    whereas institutional hierarchy is a result-oriented concept well-suited to a </a:t>
            </a:r>
          </a:p>
          <a:p>
            <a:pPr algn="just">
              <a:defRPr/>
            </a:pPr>
            <a:r>
              <a:rPr lang="en-US" altLang="ko-KR" sz="1800" dirty="0" smtClean="0">
                <a:solidFill>
                  <a:srgbClr val="FFFFFF"/>
                </a:solidFill>
                <a:latin typeface="굴림" pitchFamily="50" charset="-127"/>
                <a:ea typeface="굴림" pitchFamily="50" charset="-127"/>
              </a:rPr>
              <a:t>    system of concentrated functions and powers.</a:t>
            </a:r>
          </a:p>
          <a:p>
            <a:pPr algn="just">
              <a:defRPr/>
            </a:pPr>
            <a:endParaRPr lang="en-US" altLang="ko-KR" sz="500" dirty="0" smtClean="0">
              <a:solidFill>
                <a:srgbClr val="FFFFFF"/>
              </a:solidFill>
              <a:latin typeface="굴림" pitchFamily="50" charset="-127"/>
              <a:ea typeface="굴림" pitchFamily="50" charset="-127"/>
            </a:endParaRPr>
          </a:p>
          <a:p>
            <a:pPr algn="just">
              <a:defRPr/>
            </a:pPr>
            <a:r>
              <a:rPr lang="en-US" altLang="ko-KR" sz="1800" dirty="0" smtClean="0">
                <a:solidFill>
                  <a:srgbClr val="FFFFFF"/>
                </a:solidFill>
                <a:latin typeface="굴림" pitchFamily="50" charset="-127"/>
                <a:ea typeface="굴림" pitchFamily="50" charset="-127"/>
              </a:rPr>
              <a:t> - Institutional cooperation and coordination cannot be hoped for, when vertical </a:t>
            </a:r>
          </a:p>
          <a:p>
            <a:pPr algn="just">
              <a:defRPr/>
            </a:pPr>
            <a:r>
              <a:rPr lang="en-US" altLang="ko-KR" sz="1800" dirty="0" smtClean="0">
                <a:solidFill>
                  <a:srgbClr val="FFFFFF"/>
                </a:solidFill>
                <a:latin typeface="굴림" pitchFamily="50" charset="-127"/>
                <a:ea typeface="굴림" pitchFamily="50" charset="-127"/>
              </a:rPr>
              <a:t>    hierarchy prevails between the financial authorities.  </a:t>
            </a:r>
          </a:p>
          <a:p>
            <a:pPr algn="just">
              <a:defRPr/>
            </a:pPr>
            <a:endParaRPr lang="en-US" altLang="ko-KR" sz="1000" dirty="0" smtClean="0">
              <a:solidFill>
                <a:srgbClr val="FFFFFF"/>
              </a:solidFill>
              <a:latin typeface="굴림" pitchFamily="50" charset="-127"/>
              <a:ea typeface="굴림" pitchFamily="50" charset="-127"/>
            </a:endParaRPr>
          </a:p>
          <a:p>
            <a:pPr algn="just">
              <a:defRPr/>
            </a:pPr>
            <a:r>
              <a:rPr lang="en-US" altLang="ko-KR" dirty="0" smtClean="0">
                <a:solidFill>
                  <a:srgbClr val="FFC000"/>
                </a:solidFill>
                <a:latin typeface="굴림" pitchFamily="50" charset="-127"/>
                <a:ea typeface="굴림" pitchFamily="50" charset="-127"/>
              </a:rPr>
              <a:t>• Vertical hierarchy could prove useful only in a war-like situation where </a:t>
            </a:r>
          </a:p>
          <a:p>
            <a:pPr algn="just">
              <a:defRPr/>
            </a:pPr>
            <a:r>
              <a:rPr lang="en-US" altLang="ko-KR" dirty="0" smtClean="0">
                <a:solidFill>
                  <a:srgbClr val="FFC000"/>
                </a:solidFill>
                <a:latin typeface="굴림" pitchFamily="50" charset="-127"/>
                <a:ea typeface="굴림" pitchFamily="50" charset="-127"/>
              </a:rPr>
              <a:t>  the result, rather than the process, should be the Government’s </a:t>
            </a:r>
          </a:p>
          <a:p>
            <a:pPr algn="just">
              <a:defRPr/>
            </a:pPr>
            <a:r>
              <a:rPr lang="en-US" altLang="ko-KR" dirty="0" smtClean="0">
                <a:solidFill>
                  <a:srgbClr val="FFC000"/>
                </a:solidFill>
                <a:latin typeface="굴림" pitchFamily="50" charset="-127"/>
                <a:ea typeface="굴림" pitchFamily="50" charset="-127"/>
              </a:rPr>
              <a:t>  absolute priority. </a:t>
            </a:r>
            <a:endParaRPr lang="en-US" altLang="ko-KR" sz="1800" dirty="0" smtClean="0">
              <a:solidFill>
                <a:srgbClr val="FFFFFF"/>
              </a:solidFill>
              <a:latin typeface="굴림" pitchFamily="50" charset="-127"/>
              <a:ea typeface="굴림" pitchFamily="50" charset="-127"/>
            </a:endParaRPr>
          </a:p>
          <a:p>
            <a:pPr algn="just">
              <a:defRPr/>
            </a:pPr>
            <a:endParaRPr lang="en-US" altLang="ko-KR" sz="1000" dirty="0" smtClean="0">
              <a:solidFill>
                <a:srgbClr val="FFFFFF"/>
              </a:solidFill>
              <a:latin typeface="굴림" pitchFamily="50" charset="-127"/>
              <a:ea typeface="굴림" pitchFamily="50" charset="-127"/>
            </a:endParaRPr>
          </a:p>
          <a:p>
            <a:pPr algn="just">
              <a:defRPr/>
            </a:pPr>
            <a:endParaRPr lang="en-US" altLang="ko-KR" dirty="0">
              <a:solidFill>
                <a:srgbClr val="FFFFFF"/>
              </a:solidFill>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solidFill>
                <a:srgbClr val="FFFFFF"/>
              </a:solidFill>
              <a:latin typeface="굴림" pitchFamily="50" charset="-127"/>
              <a:ea typeface="굴림" pitchFamily="50" charset="-127"/>
            </a:endParaRPr>
          </a:p>
        </p:txBody>
      </p:sp>
      <p:sp>
        <p:nvSpPr>
          <p:cNvPr id="6" name="직사각형 5"/>
          <p:cNvSpPr/>
          <p:nvPr/>
        </p:nvSpPr>
        <p:spPr>
          <a:xfrm>
            <a:off x="251519" y="332656"/>
            <a:ext cx="8640961" cy="504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rgbClr val="FFFFFF"/>
              </a:solidFill>
            </a:endParaRPr>
          </a:p>
        </p:txBody>
      </p:sp>
    </p:spTree>
    <p:extLst>
      <p:ext uri="{BB962C8B-B14F-4D97-AF65-F5344CB8AC3E}">
        <p14:creationId xmlns="" xmlns:p14="http://schemas.microsoft.com/office/powerpoint/2010/main" val="792765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solidFill>
                  <a:srgbClr val="FFFFFF"/>
                </a:solidFill>
              </a:rPr>
              <a:t>ⓒ 2012 Hong-Bum Kim; All Rights Reserved</a:t>
            </a:r>
          </a:p>
        </p:txBody>
      </p:sp>
      <p:sp>
        <p:nvSpPr>
          <p:cNvPr id="5" name="Rectangle 43"/>
          <p:cNvSpPr>
            <a:spLocks noGrp="1" noChangeArrowheads="1"/>
          </p:cNvSpPr>
          <p:nvPr>
            <p:ph type="sldNum" sz="quarter" idx="12"/>
          </p:nvPr>
        </p:nvSpPr>
        <p:spPr/>
        <p:txBody>
          <a:bodyPr/>
          <a:lstStyle/>
          <a:p>
            <a:pPr>
              <a:defRPr/>
            </a:pPr>
            <a:fld id="{F95C2833-DFE1-4648-8744-DFD33E9E53C0}" type="slidenum">
              <a:rPr lang="en-US" altLang="ko-KR">
                <a:solidFill>
                  <a:srgbClr val="FFFFFF"/>
                </a:solidFill>
              </a:rPr>
              <a:pPr>
                <a:defRPr/>
              </a:pPr>
              <a:t>43</a:t>
            </a:fld>
            <a:endParaRPr lang="en-US" altLang="ko-KR">
              <a:solidFill>
                <a:srgbClr val="FFFFFF"/>
              </a:solidFill>
            </a:endParaRPr>
          </a:p>
        </p:txBody>
      </p:sp>
      <p:sp>
        <p:nvSpPr>
          <p:cNvPr id="267266" name="Rectangle 2"/>
          <p:cNvSpPr>
            <a:spLocks noChangeArrowheads="1"/>
          </p:cNvSpPr>
          <p:nvPr/>
        </p:nvSpPr>
        <p:spPr bwMode="auto">
          <a:xfrm>
            <a:off x="322833" y="1556792"/>
            <a:ext cx="8569647" cy="3096344"/>
          </a:xfrm>
          <a:prstGeom prst="rect">
            <a:avLst/>
          </a:prstGeom>
          <a:noFill/>
          <a:ln w="9525">
            <a:noFill/>
            <a:miter lim="800000"/>
            <a:headEnd/>
            <a:tailEnd/>
          </a:ln>
          <a:effectLst/>
        </p:spPr>
        <p:txBody>
          <a:bodyPr/>
          <a:lstStyle/>
          <a:p>
            <a:pPr>
              <a:lnSpc>
                <a:spcPct val="130000"/>
              </a:lnSpc>
              <a:defRPr/>
            </a:pPr>
            <a:r>
              <a:rPr lang="en-US" altLang="ko-KR" sz="2200" b="1" dirty="0" smtClean="0">
                <a:solidFill>
                  <a:srgbClr val="FFFFFF"/>
                </a:solidFill>
                <a:latin typeface="굴림" pitchFamily="50" charset="-127"/>
                <a:ea typeface="굴림" pitchFamily="50" charset="-127"/>
              </a:rPr>
              <a:t>1. Cooperation </a:t>
            </a:r>
            <a:r>
              <a:rPr lang="en-US" altLang="ko-KR" sz="2200" b="1" dirty="0">
                <a:solidFill>
                  <a:srgbClr val="FFFFFF"/>
                </a:solidFill>
                <a:latin typeface="굴림" pitchFamily="50" charset="-127"/>
                <a:ea typeface="굴림" pitchFamily="50" charset="-127"/>
              </a:rPr>
              <a:t>and </a:t>
            </a:r>
            <a:r>
              <a:rPr lang="en-US" altLang="ko-KR" sz="2200" b="1" dirty="0" smtClean="0">
                <a:solidFill>
                  <a:srgbClr val="FFFFFF"/>
                </a:solidFill>
                <a:latin typeface="굴림" pitchFamily="50" charset="-127"/>
                <a:ea typeface="굴림" pitchFamily="50" charset="-127"/>
              </a:rPr>
              <a:t>Coordination: Importance and Preconditions</a:t>
            </a:r>
          </a:p>
          <a:p>
            <a:pPr>
              <a:lnSpc>
                <a:spcPct val="130000"/>
              </a:lnSpc>
              <a:defRPr/>
            </a:pPr>
            <a:endParaRPr lang="en-US" altLang="ko-KR" sz="1500" b="1" dirty="0" smtClean="0">
              <a:solidFill>
                <a:srgbClr val="FFFFFF"/>
              </a:solidFill>
              <a:latin typeface="굴림" pitchFamily="50" charset="-127"/>
              <a:ea typeface="굴림" pitchFamily="50" charset="-127"/>
            </a:endParaRPr>
          </a:p>
          <a:p>
            <a:pPr>
              <a:lnSpc>
                <a:spcPct val="130000"/>
              </a:lnSpc>
              <a:defRPr/>
            </a:pPr>
            <a:r>
              <a:rPr lang="en-US" altLang="ko-KR" sz="2200" b="1" dirty="0" smtClean="0">
                <a:latin typeface="굴림" pitchFamily="50" charset="-127"/>
                <a:ea typeface="굴림" pitchFamily="50" charset="-127"/>
              </a:rPr>
              <a:t>2.</a:t>
            </a:r>
            <a:r>
              <a:rPr lang="en-US" altLang="ko-KR" sz="2800" b="1" dirty="0" smtClean="0">
                <a:latin typeface="굴림" pitchFamily="50" charset="-127"/>
                <a:ea typeface="굴림" pitchFamily="50" charset="-127"/>
              </a:rPr>
              <a:t> </a:t>
            </a:r>
            <a:r>
              <a:rPr lang="en-US" altLang="ko-KR" sz="2200" b="1" dirty="0" smtClean="0">
                <a:latin typeface="굴림" pitchFamily="50" charset="-127"/>
                <a:ea typeface="굴림" pitchFamily="50" charset="-127"/>
              </a:rPr>
              <a:t>The Financial </a:t>
            </a:r>
            <a:r>
              <a:rPr lang="en-US" altLang="ko-KR" sz="2200" b="1" dirty="0">
                <a:latin typeface="굴림" pitchFamily="50" charset="-127"/>
                <a:ea typeface="굴림" pitchFamily="50" charset="-127"/>
              </a:rPr>
              <a:t>Supervisory Framework in </a:t>
            </a:r>
            <a:r>
              <a:rPr lang="en-US" altLang="ko-KR" sz="2200" b="1" dirty="0" smtClean="0">
                <a:latin typeface="굴림" pitchFamily="50" charset="-127"/>
                <a:ea typeface="굴림" pitchFamily="50" charset="-127"/>
              </a:rPr>
              <a:t>Korea</a:t>
            </a:r>
          </a:p>
          <a:p>
            <a:pPr>
              <a:lnSpc>
                <a:spcPct val="130000"/>
              </a:lnSpc>
              <a:defRPr/>
            </a:pPr>
            <a:endParaRPr lang="en-US" altLang="ko-KR" sz="1500" b="1" dirty="0">
              <a:solidFill>
                <a:srgbClr val="FFFFFF"/>
              </a:solidFill>
              <a:latin typeface="굴림" pitchFamily="50" charset="-127"/>
              <a:ea typeface="굴림" pitchFamily="50" charset="-127"/>
            </a:endParaRPr>
          </a:p>
          <a:p>
            <a:pPr>
              <a:lnSpc>
                <a:spcPct val="130000"/>
              </a:lnSpc>
              <a:defRPr/>
            </a:pPr>
            <a:r>
              <a:rPr lang="en-US" altLang="ko-KR" sz="2200" b="1" dirty="0" smtClean="0">
                <a:solidFill>
                  <a:srgbClr val="FFFFFF"/>
                </a:solidFill>
                <a:latin typeface="굴림" pitchFamily="50" charset="-127"/>
                <a:ea typeface="굴림" pitchFamily="50" charset="-127"/>
              </a:rPr>
              <a:t>3. Recent </a:t>
            </a:r>
            <a:r>
              <a:rPr lang="en-US" altLang="ko-KR" sz="2200" b="1" dirty="0">
                <a:solidFill>
                  <a:srgbClr val="FFFFFF"/>
                </a:solidFill>
                <a:latin typeface="굴림" pitchFamily="50" charset="-127"/>
                <a:ea typeface="굴림" pitchFamily="50" charset="-127"/>
              </a:rPr>
              <a:t>Experiences of Cooperation and </a:t>
            </a:r>
            <a:r>
              <a:rPr lang="en-US" altLang="ko-KR" sz="2200" b="1" dirty="0" smtClean="0">
                <a:solidFill>
                  <a:srgbClr val="FFFFFF"/>
                </a:solidFill>
                <a:latin typeface="굴림" pitchFamily="50" charset="-127"/>
                <a:ea typeface="굴림" pitchFamily="50" charset="-127"/>
              </a:rPr>
              <a:t>Coordination in Korea</a:t>
            </a:r>
          </a:p>
          <a:p>
            <a:pPr>
              <a:lnSpc>
                <a:spcPct val="130000"/>
              </a:lnSpc>
              <a:defRPr/>
            </a:pPr>
            <a:endParaRPr lang="en-US" altLang="ko-KR" sz="1500" b="1" dirty="0">
              <a:solidFill>
                <a:srgbClr val="FFFFFF"/>
              </a:solidFill>
              <a:latin typeface="굴림" pitchFamily="50" charset="-127"/>
              <a:ea typeface="굴림" pitchFamily="50" charset="-127"/>
            </a:endParaRPr>
          </a:p>
          <a:p>
            <a:pPr>
              <a:lnSpc>
                <a:spcPct val="130000"/>
              </a:lnSpc>
              <a:defRPr/>
            </a:pPr>
            <a:r>
              <a:rPr lang="en-US" altLang="ko-KR" sz="2200" b="1" dirty="0" smtClean="0">
                <a:solidFill>
                  <a:srgbClr val="FFC000"/>
                </a:solidFill>
                <a:latin typeface="굴림" pitchFamily="50" charset="-127"/>
                <a:ea typeface="굴림" pitchFamily="50" charset="-127"/>
              </a:rPr>
              <a:t> 4. Concluding Remarks </a:t>
            </a:r>
          </a:p>
        </p:txBody>
      </p:sp>
      <p:sp>
        <p:nvSpPr>
          <p:cNvPr id="410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solidFill>
                <a:srgbClr val="FFFFFF"/>
              </a:solidFill>
              <a:latin typeface="굴림" pitchFamily="50" charset="-127"/>
              <a:ea typeface="굴림" pitchFamily="50" charset="-127"/>
            </a:endParaRPr>
          </a:p>
        </p:txBody>
      </p:sp>
      <p:sp>
        <p:nvSpPr>
          <p:cNvPr id="7" name="직사각형 6"/>
          <p:cNvSpPr/>
          <p:nvPr/>
        </p:nvSpPr>
        <p:spPr>
          <a:xfrm>
            <a:off x="395536" y="3861048"/>
            <a:ext cx="3240360" cy="576064"/>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rgbClr val="FFFFFF"/>
              </a:solidFill>
            </a:endParaRPr>
          </a:p>
        </p:txBody>
      </p:sp>
    </p:spTree>
    <p:extLst>
      <p:ext uri="{BB962C8B-B14F-4D97-AF65-F5344CB8AC3E}">
        <p14:creationId xmlns="" xmlns:p14="http://schemas.microsoft.com/office/powerpoint/2010/main" val="345422737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44</a:t>
            </a:fld>
            <a:endParaRPr lang="en-US" altLang="ko-KR" dirty="0"/>
          </a:p>
        </p:txBody>
      </p:sp>
      <p:sp>
        <p:nvSpPr>
          <p:cNvPr id="267266" name="Rectangle 2"/>
          <p:cNvSpPr>
            <a:spLocks noChangeArrowheads="1"/>
          </p:cNvSpPr>
          <p:nvPr/>
        </p:nvSpPr>
        <p:spPr bwMode="auto">
          <a:xfrm>
            <a:off x="143321" y="305594"/>
            <a:ext cx="8893175" cy="6219031"/>
          </a:xfrm>
          <a:prstGeom prst="rect">
            <a:avLst/>
          </a:prstGeom>
          <a:noFill/>
          <a:ln w="9525">
            <a:noFill/>
            <a:miter lim="800000"/>
            <a:headEnd/>
            <a:tailEnd/>
          </a:ln>
          <a:effectLst/>
        </p:spPr>
        <p:txBody>
          <a:bodyPr/>
          <a:lstStyle/>
          <a:p>
            <a:pPr lvl="0" algn="just">
              <a:defRPr/>
            </a:pPr>
            <a:endParaRPr lang="en-US" altLang="ko-KR" sz="500" dirty="0">
              <a:solidFill>
                <a:srgbClr val="FFC000"/>
              </a:solidFill>
              <a:effectLst>
                <a:outerShdw blurRad="38100" dist="38100" dir="2700000" algn="tl">
                  <a:srgbClr val="000000"/>
                </a:outerShdw>
              </a:effectLst>
              <a:latin typeface="굴림" pitchFamily="50" charset="-127"/>
              <a:ea typeface="굴림" pitchFamily="50" charset="-127"/>
            </a:endParaRPr>
          </a:p>
          <a:p>
            <a:pPr lvl="0" algn="just">
              <a:defRPr/>
            </a:pPr>
            <a:r>
              <a:rPr lang="en-US" altLang="ko-KR" dirty="0">
                <a:solidFill>
                  <a:srgbClr val="FFC000"/>
                </a:solidFill>
                <a:latin typeface="굴림" pitchFamily="50" charset="-127"/>
                <a:ea typeface="굴림" pitchFamily="50" charset="-127"/>
              </a:rPr>
              <a:t>• </a:t>
            </a:r>
            <a:r>
              <a:rPr lang="en-US" altLang="ko-KR" dirty="0" smtClean="0">
                <a:solidFill>
                  <a:srgbClr val="FFC000"/>
                </a:solidFill>
                <a:latin typeface="굴림" pitchFamily="50" charset="-127"/>
                <a:ea typeface="굴림" pitchFamily="50" charset="-127"/>
              </a:rPr>
              <a:t>The preconditions for institutional cooperation and coordination are not </a:t>
            </a:r>
          </a:p>
          <a:p>
            <a:pPr lvl="0" algn="just">
              <a:defRPr/>
            </a:pPr>
            <a:r>
              <a:rPr lang="en-US" altLang="ko-KR" dirty="0" smtClean="0">
                <a:solidFill>
                  <a:srgbClr val="FFC000"/>
                </a:solidFill>
                <a:latin typeface="굴림" pitchFamily="50" charset="-127"/>
                <a:ea typeface="굴림" pitchFamily="50" charset="-127"/>
              </a:rPr>
              <a:t>  generally met in Korea, for the hierarchical relationship between the </a:t>
            </a:r>
          </a:p>
          <a:p>
            <a:pPr lvl="0" algn="just">
              <a:defRPr/>
            </a:pPr>
            <a:r>
              <a:rPr lang="en-US" altLang="ko-KR" dirty="0" smtClean="0">
                <a:solidFill>
                  <a:srgbClr val="FFC000"/>
                </a:solidFill>
                <a:latin typeface="굴림" pitchFamily="50" charset="-127"/>
                <a:ea typeface="굴림" pitchFamily="50" charset="-127"/>
              </a:rPr>
              <a:t>  financial authorities has long been firmly in place, </a:t>
            </a:r>
          </a:p>
          <a:p>
            <a:pPr lvl="0" algn="just">
              <a:defRPr/>
            </a:pPr>
            <a:endParaRPr lang="en-US" altLang="ko-KR" sz="300" dirty="0" smtClean="0">
              <a:solidFill>
                <a:srgbClr val="FFC000"/>
              </a:solidFill>
              <a:latin typeface="굴림" pitchFamily="50" charset="-127"/>
              <a:ea typeface="굴림" pitchFamily="50" charset="-127"/>
            </a:endParaRPr>
          </a:p>
          <a:p>
            <a:pPr lvl="0" algn="just">
              <a:defRPr/>
            </a:pPr>
            <a:r>
              <a:rPr lang="en-US" altLang="ko-KR" sz="1800" dirty="0" smtClean="0">
                <a:solidFill>
                  <a:srgbClr val="FFFFFF"/>
                </a:solidFill>
                <a:latin typeface="굴림" pitchFamily="50" charset="-127"/>
                <a:ea typeface="굴림" pitchFamily="50" charset="-127"/>
              </a:rPr>
              <a:t> - In terms of good will and regulatory governance, Korea lags far behind.  </a:t>
            </a:r>
          </a:p>
          <a:p>
            <a:pPr lvl="0" algn="just">
              <a:defRPr/>
            </a:pPr>
            <a:endParaRPr lang="en-US" altLang="ko-KR" sz="300" dirty="0" smtClean="0">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 As for institutionalization, Korea has a variety of arrangements that are often</a:t>
            </a:r>
          </a:p>
          <a:p>
            <a:pPr lvl="0" algn="just">
              <a:defRPr/>
            </a:pPr>
            <a:r>
              <a:rPr lang="en-US" altLang="ko-KR" sz="1800" dirty="0" smtClean="0">
                <a:latin typeface="굴림" pitchFamily="50" charset="-127"/>
                <a:ea typeface="굴림" pitchFamily="50" charset="-127"/>
              </a:rPr>
              <a:t>    found in advanced countries such as UK and Canada. </a:t>
            </a:r>
          </a:p>
          <a:p>
            <a:pPr lvl="0" algn="just">
              <a:defRPr/>
            </a:pPr>
            <a:endParaRPr lang="en-US" altLang="ko-KR" sz="300" dirty="0" smtClean="0">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 And yet, some of those arrangements, particularly the meetings, many of </a:t>
            </a:r>
          </a:p>
          <a:p>
            <a:pPr lvl="0" algn="just">
              <a:defRPr/>
            </a:pPr>
            <a:r>
              <a:rPr lang="en-US" altLang="ko-KR" sz="1800" dirty="0" smtClean="0">
                <a:latin typeface="굴림" pitchFamily="50" charset="-127"/>
                <a:ea typeface="굴림" pitchFamily="50" charset="-127"/>
              </a:rPr>
              <a:t>    which are set up </a:t>
            </a:r>
            <a:r>
              <a:rPr lang="en-US" altLang="ko-KR" sz="1800" i="1" dirty="0" smtClean="0">
                <a:latin typeface="굴림" pitchFamily="50" charset="-127"/>
                <a:ea typeface="굴림" pitchFamily="50" charset="-127"/>
              </a:rPr>
              <a:t>ad-hoc</a:t>
            </a:r>
            <a:r>
              <a:rPr lang="en-US" altLang="ko-KR" sz="1800" dirty="0" smtClean="0">
                <a:latin typeface="굴림" pitchFamily="50" charset="-127"/>
                <a:ea typeface="굴림" pitchFamily="50" charset="-127"/>
              </a:rPr>
              <a:t> and sometimes operate in an opaque way, are used </a:t>
            </a:r>
          </a:p>
          <a:p>
            <a:pPr lvl="0" algn="just">
              <a:defRPr/>
            </a:pPr>
            <a:r>
              <a:rPr lang="en-US" altLang="ko-KR" sz="1800" dirty="0" smtClean="0">
                <a:latin typeface="굴림" pitchFamily="50" charset="-127"/>
                <a:ea typeface="굴림" pitchFamily="50" charset="-127"/>
              </a:rPr>
              <a:t>    not for institutional cooperation and coordination in the real sense of the word,</a:t>
            </a:r>
          </a:p>
          <a:p>
            <a:pPr lvl="0" algn="just">
              <a:defRPr/>
            </a:pPr>
            <a:r>
              <a:rPr lang="en-US" altLang="ko-KR" sz="1800" dirty="0" smtClean="0">
                <a:latin typeface="굴림" pitchFamily="50" charset="-127"/>
                <a:ea typeface="굴림" pitchFamily="50" charset="-127"/>
              </a:rPr>
              <a:t>    but for top-down Government leadership.</a:t>
            </a:r>
          </a:p>
          <a:p>
            <a:pPr lvl="0" algn="just">
              <a:defRPr/>
            </a:pPr>
            <a:endParaRPr lang="en-US" altLang="ko-KR" sz="500" dirty="0" smtClean="0">
              <a:latin typeface="굴림" pitchFamily="50" charset="-127"/>
              <a:ea typeface="굴림" pitchFamily="50" charset="-127"/>
            </a:endParaRPr>
          </a:p>
          <a:p>
            <a:pPr lvl="0" algn="just">
              <a:defRPr/>
            </a:pPr>
            <a:r>
              <a:rPr lang="en-US" altLang="ko-KR" dirty="0" smtClean="0">
                <a:solidFill>
                  <a:srgbClr val="FFC000"/>
                </a:solidFill>
                <a:latin typeface="굴림"/>
                <a:ea typeface="굴림"/>
              </a:rPr>
              <a:t>• Top-down Government leadership may yet turn out to be successful as </a:t>
            </a:r>
          </a:p>
          <a:p>
            <a:pPr lvl="0" algn="just">
              <a:defRPr/>
            </a:pPr>
            <a:r>
              <a:rPr lang="en-US" altLang="ko-KR" dirty="0" smtClean="0">
                <a:solidFill>
                  <a:srgbClr val="FFC000"/>
                </a:solidFill>
                <a:latin typeface="굴림"/>
                <a:ea typeface="굴림"/>
              </a:rPr>
              <a:t>  has been the case with Korea for years since September 2008.  </a:t>
            </a:r>
            <a:endParaRPr lang="en-US" altLang="ko-KR" dirty="0" smtClean="0">
              <a:solidFill>
                <a:srgbClr val="FFC000"/>
              </a:solidFill>
              <a:latin typeface="굴림" pitchFamily="50" charset="-127"/>
              <a:ea typeface="굴림" pitchFamily="50" charset="-127"/>
            </a:endParaRPr>
          </a:p>
          <a:p>
            <a:pPr lvl="0" algn="just">
              <a:defRPr/>
            </a:pPr>
            <a:endParaRPr lang="en-US" altLang="ko-KR" sz="300" dirty="0" smtClean="0">
              <a:solidFill>
                <a:srgbClr val="FFC000"/>
              </a:solidFill>
              <a:latin typeface="굴림" pitchFamily="50" charset="-127"/>
              <a:ea typeface="굴림" pitchFamily="50" charset="-127"/>
            </a:endParaRPr>
          </a:p>
          <a:p>
            <a:pPr lvl="0" algn="just">
              <a:defRPr/>
            </a:pPr>
            <a:r>
              <a:rPr lang="en-US" altLang="ko-KR" dirty="0" smtClean="0">
                <a:solidFill>
                  <a:srgbClr val="FFC000"/>
                </a:solidFill>
                <a:latin typeface="굴림" pitchFamily="50" charset="-127"/>
                <a:ea typeface="굴림" pitchFamily="50" charset="-127"/>
              </a:rPr>
              <a:t> </a:t>
            </a:r>
            <a:r>
              <a:rPr lang="en-US" altLang="ko-KR" sz="1800" dirty="0" smtClean="0">
                <a:latin typeface="굴림" pitchFamily="50" charset="-127"/>
                <a:ea typeface="굴림" pitchFamily="50" charset="-127"/>
              </a:rPr>
              <a:t>- The financial authorities including MOSF and FSC among others, were </a:t>
            </a:r>
          </a:p>
          <a:p>
            <a:pPr lvl="0" algn="just">
              <a:defRPr/>
            </a:pPr>
            <a:r>
              <a:rPr lang="en-US" altLang="ko-KR" sz="1800" dirty="0">
                <a:latin typeface="굴림" pitchFamily="50" charset="-127"/>
                <a:ea typeface="굴림" pitchFamily="50" charset="-127"/>
              </a:rPr>
              <a:t> </a:t>
            </a:r>
            <a:r>
              <a:rPr lang="en-US" altLang="ko-KR" sz="1800" dirty="0" smtClean="0">
                <a:latin typeface="굴림" pitchFamily="50" charset="-127"/>
                <a:ea typeface="굴림" pitchFamily="50" charset="-127"/>
              </a:rPr>
              <a:t>   efficient and decisive enough to manage the critical situation proactively.</a:t>
            </a:r>
          </a:p>
          <a:p>
            <a:pPr lvl="0" algn="just">
              <a:defRPr/>
            </a:pPr>
            <a:endParaRPr lang="en-US" altLang="ko-KR" sz="300" dirty="0" smtClean="0">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 In particular, MOSF’s political sensitivity has been what enables it well-</a:t>
            </a:r>
          </a:p>
          <a:p>
            <a:pPr lvl="0" algn="just">
              <a:defRPr/>
            </a:pPr>
            <a:r>
              <a:rPr lang="en-US" altLang="ko-KR" sz="1800" dirty="0">
                <a:latin typeface="굴림" pitchFamily="50" charset="-127"/>
                <a:ea typeface="굴림" pitchFamily="50" charset="-127"/>
              </a:rPr>
              <a:t> </a:t>
            </a:r>
            <a:r>
              <a:rPr lang="en-US" altLang="ko-KR" sz="1800" dirty="0" smtClean="0">
                <a:latin typeface="굴림" pitchFamily="50" charset="-127"/>
                <a:ea typeface="굴림" pitchFamily="50" charset="-127"/>
              </a:rPr>
              <a:t>   aligned with its legitimate role as the leader during crisis management, which </a:t>
            </a:r>
          </a:p>
          <a:p>
            <a:pPr lvl="0" algn="just">
              <a:defRPr/>
            </a:pPr>
            <a:r>
              <a:rPr lang="en-US" altLang="ko-KR" sz="1800" dirty="0">
                <a:latin typeface="굴림" pitchFamily="50" charset="-127"/>
                <a:ea typeface="굴림" pitchFamily="50" charset="-127"/>
              </a:rPr>
              <a:t> </a:t>
            </a:r>
            <a:r>
              <a:rPr lang="en-US" altLang="ko-KR" sz="1800" dirty="0" smtClean="0">
                <a:latin typeface="굴림" pitchFamily="50" charset="-127"/>
                <a:ea typeface="굴림" pitchFamily="50" charset="-127"/>
              </a:rPr>
              <a:t>   may require a sense of politics anyway.   </a:t>
            </a:r>
          </a:p>
          <a:p>
            <a:pPr lvl="0" algn="just">
              <a:defRPr/>
            </a:pPr>
            <a:endParaRPr lang="en-US" altLang="ko-KR" sz="300" dirty="0" smtClean="0">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 The use of this specific type of leadership must be restricted only to the crisis </a:t>
            </a:r>
          </a:p>
          <a:p>
            <a:pPr lvl="0" algn="just">
              <a:defRPr/>
            </a:pPr>
            <a:r>
              <a:rPr lang="en-US" altLang="ko-KR" sz="1800" dirty="0" smtClean="0">
                <a:latin typeface="굴림" pitchFamily="50" charset="-127"/>
                <a:ea typeface="굴림" pitchFamily="50" charset="-127"/>
              </a:rPr>
              <a:t>    management phase, provided MOSF officials are highly qualified for the job. </a:t>
            </a:r>
          </a:p>
          <a:p>
            <a:pPr lvl="0" algn="just">
              <a:defRPr/>
            </a:pPr>
            <a:endParaRPr lang="en-US" altLang="ko-KR" sz="1800" dirty="0" smtClean="0">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a:t>
            </a:r>
            <a:endParaRPr lang="en-US" altLang="ko-KR" sz="1800" dirty="0" smtClean="0">
              <a:effectLst>
                <a:outerShdw blurRad="38100" dist="38100" dir="2700000" algn="tl">
                  <a:srgbClr val="000000"/>
                </a:outerShdw>
              </a:effectLst>
              <a:latin typeface="굴림" pitchFamily="50" charset="-127"/>
              <a:ea typeface="굴림" pitchFamily="50" charset="-127"/>
            </a:endParaRPr>
          </a:p>
          <a:p>
            <a:pPr lvl="0" algn="just">
              <a:defRPr/>
            </a:pPr>
            <a:endParaRPr lang="en-US" altLang="ko-KR" sz="1000" dirty="0">
              <a:effectLst>
                <a:outerShdw blurRad="38100" dist="38100" dir="2700000" algn="tl">
                  <a:srgbClr val="000000"/>
                </a:outerShdw>
              </a:effectLst>
              <a:latin typeface="굴림" pitchFamily="50" charset="-127"/>
              <a:ea typeface="굴림" pitchFamily="50" charset="-127"/>
            </a:endParaRPr>
          </a:p>
          <a:p>
            <a:pPr lvl="0" algn="just">
              <a:defRPr/>
            </a:pPr>
            <a:r>
              <a:rPr lang="en-US" altLang="ko-KR" dirty="0" smtClean="0">
                <a:solidFill>
                  <a:srgbClr val="FFC000"/>
                </a:solidFill>
                <a:latin typeface="굴림" pitchFamily="50" charset="-127"/>
                <a:ea typeface="굴림" pitchFamily="50" charset="-127"/>
              </a:rPr>
              <a:t> </a:t>
            </a:r>
            <a:endParaRPr lang="en-US" altLang="ko-KR" sz="1800" dirty="0">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extLst>
      <p:ext uri="{BB962C8B-B14F-4D97-AF65-F5344CB8AC3E}">
        <p14:creationId xmlns="" xmlns:p14="http://schemas.microsoft.com/office/powerpoint/2010/main" val="11847195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45</a:t>
            </a:fld>
            <a:endParaRPr lang="en-US" altLang="ko-KR" dirty="0"/>
          </a:p>
        </p:txBody>
      </p:sp>
      <p:sp>
        <p:nvSpPr>
          <p:cNvPr id="267266" name="Rectangle 2"/>
          <p:cNvSpPr>
            <a:spLocks noChangeArrowheads="1"/>
          </p:cNvSpPr>
          <p:nvPr/>
        </p:nvSpPr>
        <p:spPr bwMode="auto">
          <a:xfrm>
            <a:off x="143321" y="404664"/>
            <a:ext cx="8893175" cy="6119961"/>
          </a:xfrm>
          <a:prstGeom prst="rect">
            <a:avLst/>
          </a:prstGeom>
          <a:noFill/>
          <a:ln w="9525">
            <a:noFill/>
            <a:miter lim="800000"/>
            <a:headEnd/>
            <a:tailEnd/>
          </a:ln>
          <a:effectLst/>
        </p:spPr>
        <p:txBody>
          <a:bodyPr/>
          <a:lstStyle/>
          <a:p>
            <a:pPr lvl="0" algn="just">
              <a:lnSpc>
                <a:spcPts val="2200"/>
              </a:lnSpc>
              <a:defRPr/>
            </a:pPr>
            <a:r>
              <a:rPr lang="en-US" altLang="ko-KR" dirty="0" smtClean="0">
                <a:solidFill>
                  <a:srgbClr val="FFC000"/>
                </a:solidFill>
                <a:latin typeface="굴림" pitchFamily="50" charset="-127"/>
                <a:ea typeface="굴림" pitchFamily="50" charset="-127"/>
              </a:rPr>
              <a:t>• The Government leadership, being based on vertical hierarchy between </a:t>
            </a:r>
          </a:p>
          <a:p>
            <a:pPr lvl="0" algn="just">
              <a:lnSpc>
                <a:spcPts val="2200"/>
              </a:lnSpc>
              <a:defRPr/>
            </a:pPr>
            <a:r>
              <a:rPr lang="en-US" altLang="ko-KR" dirty="0" smtClean="0">
                <a:solidFill>
                  <a:srgbClr val="FFC000"/>
                </a:solidFill>
                <a:latin typeface="굴림" pitchFamily="50" charset="-127"/>
                <a:ea typeface="굴림" pitchFamily="50" charset="-127"/>
              </a:rPr>
              <a:t>  the financial authorities with politically-sensitive MOSF sitting on top of </a:t>
            </a:r>
          </a:p>
          <a:p>
            <a:pPr lvl="0" algn="just">
              <a:lnSpc>
                <a:spcPts val="2200"/>
              </a:lnSpc>
              <a:defRPr/>
            </a:pPr>
            <a:r>
              <a:rPr lang="en-US" altLang="ko-KR" dirty="0" smtClean="0">
                <a:solidFill>
                  <a:srgbClr val="FFC000"/>
                </a:solidFill>
                <a:latin typeface="굴림" pitchFamily="50" charset="-127"/>
                <a:ea typeface="굴림" pitchFamily="50" charset="-127"/>
              </a:rPr>
              <a:t>  it, will do more harm than good to the economy, if it continues to take </a:t>
            </a:r>
          </a:p>
          <a:p>
            <a:pPr lvl="0" algn="just">
              <a:lnSpc>
                <a:spcPts val="2200"/>
              </a:lnSpc>
              <a:defRPr/>
            </a:pPr>
            <a:r>
              <a:rPr lang="en-US" altLang="ko-KR" dirty="0" smtClean="0">
                <a:solidFill>
                  <a:srgbClr val="FFC000"/>
                </a:solidFill>
                <a:latin typeface="굴림" pitchFamily="50" charset="-127"/>
                <a:ea typeface="굴림" pitchFamily="50" charset="-127"/>
              </a:rPr>
              <a:t>  the reins for an extended period of time well past crisis management.</a:t>
            </a:r>
          </a:p>
          <a:p>
            <a:pPr lvl="0" algn="just">
              <a:defRPr/>
            </a:pPr>
            <a:endParaRPr lang="en-US" altLang="ko-KR" sz="500" dirty="0" smtClean="0">
              <a:solidFill>
                <a:srgbClr val="FFC000"/>
              </a:solidFill>
              <a:latin typeface="굴림" pitchFamily="50" charset="-127"/>
              <a:ea typeface="굴림" pitchFamily="50" charset="-127"/>
            </a:endParaRPr>
          </a:p>
          <a:p>
            <a:pPr lvl="0" algn="just">
              <a:defRPr/>
            </a:pPr>
            <a:endParaRPr lang="en-US" altLang="ko-KR" sz="500" dirty="0" smtClean="0">
              <a:solidFill>
                <a:srgbClr val="FFC000"/>
              </a:solidFill>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 This is because, in normal times, MOSF leadership armored with political </a:t>
            </a:r>
          </a:p>
          <a:p>
            <a:pPr lvl="0" algn="just">
              <a:defRPr/>
            </a:pPr>
            <a:r>
              <a:rPr lang="en-US" altLang="ko-KR" sz="1800" dirty="0" smtClean="0">
                <a:latin typeface="굴림" pitchFamily="50" charset="-127"/>
                <a:ea typeface="굴림" pitchFamily="50" charset="-127"/>
              </a:rPr>
              <a:t>    sensitivity and efficiency/effectiveness supremacy, will soon be imbued with </a:t>
            </a:r>
          </a:p>
          <a:p>
            <a:pPr lvl="0" algn="just">
              <a:defRPr/>
            </a:pPr>
            <a:r>
              <a:rPr lang="en-US" altLang="ko-KR" sz="1800" dirty="0" smtClean="0">
                <a:latin typeface="굴림" pitchFamily="50" charset="-127"/>
                <a:ea typeface="굴림" pitchFamily="50" charset="-127"/>
              </a:rPr>
              <a:t>    short-termism and disaster myopia (Kim 2004a). </a:t>
            </a:r>
          </a:p>
          <a:p>
            <a:pPr algn="just">
              <a:defRPr/>
            </a:pPr>
            <a:endParaRPr lang="en-US" altLang="ko-KR" sz="500" dirty="0" smtClean="0">
              <a:latin typeface="굴림" pitchFamily="50" charset="-127"/>
              <a:ea typeface="굴림" pitchFamily="50" charset="-127"/>
            </a:endParaRPr>
          </a:p>
          <a:p>
            <a:pPr algn="just">
              <a:defRPr/>
            </a:pPr>
            <a:endParaRPr lang="en-US" altLang="ko-KR" sz="500" dirty="0" smtClean="0">
              <a:latin typeface="굴림" pitchFamily="50" charset="-127"/>
              <a:ea typeface="굴림" pitchFamily="50" charset="-127"/>
            </a:endParaRPr>
          </a:p>
          <a:p>
            <a:pPr algn="just">
              <a:defRPr/>
            </a:pPr>
            <a:r>
              <a:rPr lang="en-US" altLang="ko-KR" sz="1800" dirty="0" smtClean="0">
                <a:latin typeface="굴림" pitchFamily="50" charset="-127"/>
                <a:ea typeface="굴림" pitchFamily="50" charset="-127"/>
              </a:rPr>
              <a:t> - In fact, MOSF and FSC officials have often shown a tendency to have </a:t>
            </a:r>
          </a:p>
          <a:p>
            <a:pPr algn="just">
              <a:defRPr/>
            </a:pPr>
            <a:r>
              <a:rPr lang="en-US" altLang="ko-KR" sz="1800" dirty="0" smtClean="0">
                <a:latin typeface="굴림" pitchFamily="50" charset="-127"/>
                <a:ea typeface="굴림" pitchFamily="50" charset="-127"/>
              </a:rPr>
              <a:t>    standard policy measures “simply relegated to a back burner until the </a:t>
            </a:r>
          </a:p>
          <a:p>
            <a:pPr algn="just">
              <a:defRPr/>
            </a:pPr>
            <a:r>
              <a:rPr lang="en-US" altLang="ko-KR" sz="1800" dirty="0" smtClean="0">
                <a:latin typeface="굴림" pitchFamily="50" charset="-127"/>
                <a:ea typeface="굴림" pitchFamily="50" charset="-127"/>
              </a:rPr>
              <a:t>    problems … [reach] crisis proportion …”(Kim and Lee 2006, p.422). ⇒ This </a:t>
            </a:r>
          </a:p>
          <a:p>
            <a:pPr algn="just">
              <a:defRPr/>
            </a:pPr>
            <a:r>
              <a:rPr lang="en-US" altLang="ko-KR" sz="1800" dirty="0" smtClean="0">
                <a:latin typeface="굴림" pitchFamily="50" charset="-127"/>
                <a:ea typeface="굴림" pitchFamily="50" charset="-127"/>
              </a:rPr>
              <a:t>    tendency directly relates to those supervisory distortions that, as we have </a:t>
            </a:r>
          </a:p>
          <a:p>
            <a:pPr algn="just">
              <a:defRPr/>
            </a:pPr>
            <a:r>
              <a:rPr lang="en-US" altLang="ko-KR" sz="1800" dirty="0" smtClean="0">
                <a:latin typeface="굴림" pitchFamily="50" charset="-127"/>
                <a:ea typeface="굴림" pitchFamily="50" charset="-127"/>
              </a:rPr>
              <a:t>    noted earlier, are traced back to MOSF (MOFE). </a:t>
            </a:r>
          </a:p>
          <a:p>
            <a:pPr lvl="0" algn="just">
              <a:defRPr/>
            </a:pPr>
            <a:endParaRPr lang="en-US" altLang="ko-KR" sz="500" dirty="0" smtClean="0">
              <a:latin typeface="굴림" pitchFamily="50" charset="-127"/>
              <a:ea typeface="굴림" pitchFamily="50" charset="-127"/>
            </a:endParaRPr>
          </a:p>
          <a:p>
            <a:pPr lvl="0" algn="just">
              <a:defRPr/>
            </a:pPr>
            <a:endParaRPr lang="en-US" altLang="ko-KR" sz="500" dirty="0" smtClean="0">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 A good case in point is household indebtedness in Korea, which had been left </a:t>
            </a:r>
          </a:p>
          <a:p>
            <a:pPr lvl="0" algn="just">
              <a:defRPr/>
            </a:pPr>
            <a:r>
              <a:rPr lang="en-US" altLang="ko-KR" sz="1800" dirty="0" smtClean="0">
                <a:latin typeface="굴림" pitchFamily="50" charset="-127"/>
                <a:ea typeface="굴림" pitchFamily="50" charset="-127"/>
              </a:rPr>
              <a:t>    snowballing unaddressed by policy for almost ten years until the MSB (mutual </a:t>
            </a:r>
          </a:p>
          <a:p>
            <a:pPr lvl="0" algn="just">
              <a:defRPr/>
            </a:pPr>
            <a:r>
              <a:rPr lang="en-US" altLang="ko-KR" sz="1800" dirty="0" smtClean="0">
                <a:latin typeface="굴림" pitchFamily="50" charset="-127"/>
                <a:ea typeface="굴림" pitchFamily="50" charset="-127"/>
              </a:rPr>
              <a:t>    savings banks) debacle occurred early in 2011. This was in some sense the </a:t>
            </a:r>
          </a:p>
          <a:p>
            <a:pPr lvl="0" algn="just">
              <a:defRPr/>
            </a:pPr>
            <a:r>
              <a:rPr lang="en-US" altLang="ko-KR" sz="1800" dirty="0" smtClean="0">
                <a:latin typeface="굴림" pitchFamily="50" charset="-127"/>
                <a:ea typeface="굴림" pitchFamily="50" charset="-127"/>
              </a:rPr>
              <a:t>    natural consequence of MOSF’s policy stance of boosting domestic demand   </a:t>
            </a:r>
          </a:p>
          <a:p>
            <a:pPr lvl="0" algn="just">
              <a:defRPr/>
            </a:pPr>
            <a:r>
              <a:rPr lang="en-US" altLang="ko-KR" sz="1800" dirty="0" smtClean="0">
                <a:latin typeface="굴림" pitchFamily="50" charset="-127"/>
                <a:ea typeface="굴림" pitchFamily="50" charset="-127"/>
              </a:rPr>
              <a:t>    and FSC’s policy stance of deregulation and regulatory forbearance, both of </a:t>
            </a:r>
          </a:p>
          <a:p>
            <a:pPr lvl="0" algn="just">
              <a:defRPr/>
            </a:pPr>
            <a:r>
              <a:rPr lang="en-US" altLang="ko-KR" sz="1800" dirty="0" smtClean="0">
                <a:latin typeface="굴림" pitchFamily="50" charset="-127"/>
                <a:ea typeface="굴림" pitchFamily="50" charset="-127"/>
              </a:rPr>
              <a:t>    which had been consistently maintained at every opportunity since around the </a:t>
            </a:r>
          </a:p>
          <a:p>
            <a:pPr lvl="0" algn="just">
              <a:defRPr/>
            </a:pPr>
            <a:r>
              <a:rPr lang="en-US" altLang="ko-KR" sz="1800" dirty="0" smtClean="0">
                <a:latin typeface="굴림" pitchFamily="50" charset="-127"/>
                <a:ea typeface="굴림" pitchFamily="50" charset="-127"/>
              </a:rPr>
              <a:t>    turn of the 21</a:t>
            </a:r>
            <a:r>
              <a:rPr lang="en-US" altLang="ko-KR" sz="1800" baseline="30000" dirty="0" smtClean="0">
                <a:latin typeface="굴림" pitchFamily="50" charset="-127"/>
                <a:ea typeface="굴림" pitchFamily="50" charset="-127"/>
              </a:rPr>
              <a:t>st</a:t>
            </a:r>
            <a:r>
              <a:rPr lang="en-US" altLang="ko-KR" sz="1800" dirty="0" smtClean="0">
                <a:latin typeface="굴림" pitchFamily="50" charset="-127"/>
                <a:ea typeface="굴림" pitchFamily="50" charset="-127"/>
              </a:rPr>
              <a:t> century.</a:t>
            </a:r>
            <a:endParaRPr lang="en-US" altLang="ko-KR" sz="500" dirty="0" smtClean="0">
              <a:solidFill>
                <a:srgbClr val="FFC000"/>
              </a:solidFill>
              <a:latin typeface="굴림" pitchFamily="50" charset="-127"/>
              <a:ea typeface="굴림" pitchFamily="50" charset="-127"/>
            </a:endParaRPr>
          </a:p>
          <a:p>
            <a:pPr lvl="0" algn="just">
              <a:defRPr/>
            </a:pPr>
            <a:r>
              <a:rPr lang="en-US" altLang="ko-KR" dirty="0" smtClean="0">
                <a:solidFill>
                  <a:srgbClr val="FFC000"/>
                </a:solidFill>
                <a:latin typeface="굴림" pitchFamily="50" charset="-127"/>
                <a:ea typeface="굴림" pitchFamily="50" charset="-127"/>
              </a:rPr>
              <a:t> </a:t>
            </a: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extLst>
      <p:ext uri="{BB962C8B-B14F-4D97-AF65-F5344CB8AC3E}">
        <p14:creationId xmlns="" xmlns:p14="http://schemas.microsoft.com/office/powerpoint/2010/main" val="27794293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46</a:t>
            </a:fld>
            <a:endParaRPr lang="en-US" altLang="ko-KR" dirty="0"/>
          </a:p>
        </p:txBody>
      </p:sp>
      <p:sp>
        <p:nvSpPr>
          <p:cNvPr id="267266" name="Rectangle 2"/>
          <p:cNvSpPr>
            <a:spLocks noChangeArrowheads="1"/>
          </p:cNvSpPr>
          <p:nvPr/>
        </p:nvSpPr>
        <p:spPr bwMode="auto">
          <a:xfrm>
            <a:off x="214282" y="214290"/>
            <a:ext cx="8893175" cy="6219031"/>
          </a:xfrm>
          <a:prstGeom prst="rect">
            <a:avLst/>
          </a:prstGeom>
          <a:noFill/>
          <a:ln w="9525">
            <a:noFill/>
            <a:miter lim="800000"/>
            <a:headEnd/>
            <a:tailEnd/>
          </a:ln>
          <a:effectLst/>
        </p:spPr>
        <p:txBody>
          <a:bodyPr/>
          <a:lstStyle/>
          <a:p>
            <a:pPr lvl="0" algn="just">
              <a:defRPr/>
            </a:pPr>
            <a:r>
              <a:rPr lang="en-US" altLang="ko-KR" sz="500" dirty="0" smtClean="0">
                <a:solidFill>
                  <a:srgbClr val="FFC000"/>
                </a:solidFill>
                <a:effectLst>
                  <a:outerShdw blurRad="38100" dist="38100" dir="2700000" algn="tl">
                    <a:srgbClr val="000000"/>
                  </a:outerShdw>
                </a:effectLst>
                <a:latin typeface="굴림" pitchFamily="50" charset="-127"/>
                <a:ea typeface="굴림" pitchFamily="50" charset="-127"/>
              </a:rPr>
              <a:t> </a:t>
            </a:r>
            <a:r>
              <a:rPr lang="en-US" altLang="ko-KR" dirty="0" smtClean="0">
                <a:solidFill>
                  <a:srgbClr val="FFC000"/>
                </a:solidFill>
                <a:latin typeface="굴림" pitchFamily="50" charset="-127"/>
                <a:ea typeface="굴림" pitchFamily="50" charset="-127"/>
              </a:rPr>
              <a:t>• Korea should develop good regulatory governance including setting up </a:t>
            </a:r>
          </a:p>
          <a:p>
            <a:pPr lvl="0" algn="just">
              <a:defRPr/>
            </a:pPr>
            <a:r>
              <a:rPr lang="en-US" altLang="ko-KR" dirty="0" smtClean="0">
                <a:solidFill>
                  <a:srgbClr val="FFC000"/>
                </a:solidFill>
                <a:latin typeface="굴림" pitchFamily="50" charset="-127"/>
                <a:ea typeface="굴림" pitchFamily="50" charset="-127"/>
              </a:rPr>
              <a:t>  a statutory formal framework which, being equipped with transparency </a:t>
            </a:r>
          </a:p>
          <a:p>
            <a:pPr lvl="0" algn="just">
              <a:defRPr/>
            </a:pPr>
            <a:r>
              <a:rPr lang="en-US" altLang="ko-KR" dirty="0" smtClean="0">
                <a:solidFill>
                  <a:srgbClr val="FFC000"/>
                </a:solidFill>
                <a:latin typeface="굴림" pitchFamily="50" charset="-127"/>
                <a:ea typeface="굴림" pitchFamily="50" charset="-127"/>
              </a:rPr>
              <a:t>  and accountability arrangements, promotes inter-agency cooperation </a:t>
            </a:r>
          </a:p>
          <a:p>
            <a:pPr lvl="0" algn="just">
              <a:defRPr/>
            </a:pPr>
            <a:r>
              <a:rPr lang="en-US" altLang="ko-KR" dirty="0" smtClean="0">
                <a:solidFill>
                  <a:srgbClr val="FFC000"/>
                </a:solidFill>
                <a:latin typeface="굴림" pitchFamily="50" charset="-127"/>
                <a:ea typeface="굴림" pitchFamily="50" charset="-127"/>
              </a:rPr>
              <a:t>  and coordination in the real sense of the word.</a:t>
            </a:r>
          </a:p>
          <a:p>
            <a:pPr lvl="0" algn="just">
              <a:defRPr/>
            </a:pPr>
            <a:endParaRPr lang="en-US" altLang="ko-KR" sz="500" dirty="0" smtClean="0">
              <a:solidFill>
                <a:srgbClr val="FFC000"/>
              </a:solidFill>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 While MOSF leadership can be a valuable asset in crisis management, it runs </a:t>
            </a:r>
          </a:p>
          <a:p>
            <a:pPr lvl="0" algn="just">
              <a:defRPr/>
            </a:pPr>
            <a:r>
              <a:rPr lang="en-US" altLang="ko-KR" sz="1800" dirty="0" smtClean="0">
                <a:latin typeface="굴림" pitchFamily="50" charset="-127"/>
                <a:ea typeface="굴림" pitchFamily="50" charset="-127"/>
              </a:rPr>
              <a:t>    the risk of being used for too long.</a:t>
            </a:r>
            <a:r>
              <a:rPr lang="en-US" altLang="ko-KR" dirty="0" smtClean="0">
                <a:solidFill>
                  <a:srgbClr val="FFC000"/>
                </a:solidFill>
                <a:latin typeface="굴림" pitchFamily="50" charset="-127"/>
                <a:ea typeface="굴림" pitchFamily="50" charset="-127"/>
              </a:rPr>
              <a:t> </a:t>
            </a:r>
          </a:p>
          <a:p>
            <a:pPr lvl="0" algn="just">
              <a:defRPr/>
            </a:pPr>
            <a:endParaRPr lang="en-US" altLang="ko-KR" sz="500" dirty="0" smtClean="0">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 Thus the formal procedure for decision-making on a regime shift between </a:t>
            </a:r>
          </a:p>
          <a:p>
            <a:pPr lvl="0" algn="just">
              <a:defRPr/>
            </a:pPr>
            <a:r>
              <a:rPr lang="en-US" altLang="ko-KR" sz="1800" dirty="0" smtClean="0">
                <a:latin typeface="굴림" pitchFamily="50" charset="-127"/>
                <a:ea typeface="굴림" pitchFamily="50" charset="-127"/>
              </a:rPr>
              <a:t>    crisis and normal times should be established.   </a:t>
            </a:r>
          </a:p>
          <a:p>
            <a:pPr lvl="0" algn="just">
              <a:defRPr/>
            </a:pPr>
            <a:endParaRPr lang="en-US" altLang="ko-KR" sz="500" dirty="0" smtClean="0">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 Regulatory governance matters even in a crisis regime, since arbitrariness </a:t>
            </a:r>
          </a:p>
          <a:p>
            <a:pPr lvl="0" algn="just">
              <a:defRPr/>
            </a:pPr>
            <a:r>
              <a:rPr lang="en-US" altLang="ko-KR" sz="1800" dirty="0" smtClean="0">
                <a:latin typeface="굴림" pitchFamily="50" charset="-127"/>
                <a:ea typeface="굴림" pitchFamily="50" charset="-127"/>
              </a:rPr>
              <a:t>    and discretion of the financial authorities, particularly of the leading authority, </a:t>
            </a:r>
          </a:p>
          <a:p>
            <a:pPr lvl="0" algn="just">
              <a:defRPr/>
            </a:pPr>
            <a:r>
              <a:rPr lang="en-US" altLang="ko-KR" sz="1800" dirty="0" smtClean="0">
                <a:latin typeface="굴림" pitchFamily="50" charset="-127"/>
                <a:ea typeface="굴림" pitchFamily="50" charset="-127"/>
              </a:rPr>
              <a:t>    should be kept to the minimum. ⇒ For example, meetings should be legally-</a:t>
            </a:r>
          </a:p>
          <a:p>
            <a:pPr lvl="0" algn="just">
              <a:defRPr/>
            </a:pPr>
            <a:r>
              <a:rPr lang="en-US" altLang="ko-KR" sz="1800" dirty="0" smtClean="0">
                <a:latin typeface="굴림" pitchFamily="50" charset="-127"/>
                <a:ea typeface="굴림" pitchFamily="50" charset="-127"/>
              </a:rPr>
              <a:t>    based and comply operationally with governance standards and principles.</a:t>
            </a:r>
          </a:p>
          <a:p>
            <a:pPr lvl="0" algn="just">
              <a:defRPr/>
            </a:pPr>
            <a:endParaRPr lang="en-US" altLang="ko-KR" sz="500" dirty="0" smtClean="0">
              <a:latin typeface="굴림" pitchFamily="50" charset="-127"/>
              <a:ea typeface="굴림" pitchFamily="50" charset="-127"/>
            </a:endParaRPr>
          </a:p>
          <a:p>
            <a:pPr lvl="0" algn="just">
              <a:defRPr/>
            </a:pPr>
            <a:r>
              <a:rPr lang="en-US" altLang="ko-KR" sz="1800" dirty="0" smtClean="0">
                <a:latin typeface="굴림" pitchFamily="50" charset="-127"/>
                <a:ea typeface="굴림" pitchFamily="50" charset="-127"/>
              </a:rPr>
              <a:t> - In normal times, the expert authorities including the central bank, the </a:t>
            </a:r>
          </a:p>
          <a:p>
            <a:pPr lvl="0" algn="just">
              <a:defRPr/>
            </a:pPr>
            <a:r>
              <a:rPr lang="en-US" altLang="ko-KR" sz="1800" dirty="0" smtClean="0">
                <a:latin typeface="굴림" pitchFamily="50" charset="-127"/>
                <a:ea typeface="굴림" pitchFamily="50" charset="-127"/>
              </a:rPr>
              <a:t>    supervisor, and the deposit insurer, should keep arm’s length from the </a:t>
            </a:r>
          </a:p>
          <a:p>
            <a:pPr lvl="0" algn="just">
              <a:defRPr/>
            </a:pPr>
            <a:r>
              <a:rPr lang="en-US" altLang="ko-KR" sz="1800" dirty="0" smtClean="0">
                <a:latin typeface="굴림" pitchFamily="50" charset="-127"/>
                <a:ea typeface="굴림" pitchFamily="50" charset="-127"/>
              </a:rPr>
              <a:t>    Government. ⇒ The expert authorities should overcome the temptation to </a:t>
            </a:r>
          </a:p>
          <a:p>
            <a:pPr lvl="0" algn="just">
              <a:defRPr/>
            </a:pPr>
            <a:r>
              <a:rPr lang="en-US" altLang="ko-KR" sz="1800" dirty="0" smtClean="0">
                <a:latin typeface="굴림" pitchFamily="50" charset="-127"/>
                <a:ea typeface="굴림" pitchFamily="50" charset="-127"/>
              </a:rPr>
              <a:t>    “stay in peace under the umbrella of [MOSF]” (Kim 2004b, p.54). This is </a:t>
            </a:r>
          </a:p>
          <a:p>
            <a:pPr lvl="0" algn="just">
              <a:defRPr/>
            </a:pPr>
            <a:r>
              <a:rPr lang="en-US" altLang="ko-KR" sz="1800" dirty="0" smtClean="0">
                <a:latin typeface="굴림" pitchFamily="50" charset="-127"/>
                <a:ea typeface="굴림" pitchFamily="50" charset="-127"/>
              </a:rPr>
              <a:t>    possible only when they have the expertise with which to arrive at their own </a:t>
            </a:r>
          </a:p>
          <a:p>
            <a:pPr lvl="0" algn="just">
              <a:defRPr/>
            </a:pPr>
            <a:r>
              <a:rPr lang="en-US" altLang="ko-KR" sz="1800" dirty="0" smtClean="0">
                <a:latin typeface="굴림" pitchFamily="50" charset="-127"/>
                <a:ea typeface="굴림" pitchFamily="50" charset="-127"/>
              </a:rPr>
              <a:t>    judgment and policy decisions </a:t>
            </a:r>
            <a:r>
              <a:rPr lang="en-US" altLang="ko-KR" sz="1800" i="1" dirty="0" smtClean="0">
                <a:latin typeface="굴림" pitchFamily="50" charset="-127"/>
                <a:ea typeface="굴림" pitchFamily="50" charset="-127"/>
              </a:rPr>
              <a:t>and  </a:t>
            </a:r>
            <a:r>
              <a:rPr lang="en-US" altLang="ko-KR" sz="1800" dirty="0" smtClean="0">
                <a:latin typeface="굴림" pitchFamily="50" charset="-127"/>
                <a:ea typeface="굴림" pitchFamily="50" charset="-127"/>
              </a:rPr>
              <a:t>when they are willing to take their due </a:t>
            </a:r>
          </a:p>
          <a:p>
            <a:pPr lvl="0" algn="just">
              <a:defRPr/>
            </a:pPr>
            <a:r>
              <a:rPr lang="en-US" altLang="ko-KR" sz="1800" dirty="0" smtClean="0">
                <a:latin typeface="굴림" pitchFamily="50" charset="-127"/>
                <a:ea typeface="굴림" pitchFamily="50" charset="-127"/>
              </a:rPr>
              <a:t>    accountability. </a:t>
            </a:r>
          </a:p>
          <a:p>
            <a:pPr lvl="0" algn="just">
              <a:defRPr/>
            </a:pPr>
            <a:endParaRPr lang="en-US" altLang="ko-KR" sz="500" dirty="0" smtClean="0">
              <a:latin typeface="굴림" pitchFamily="50" charset="-127"/>
              <a:ea typeface="굴림" pitchFamily="50" charset="-127"/>
            </a:endParaRPr>
          </a:p>
          <a:p>
            <a:pPr algn="just">
              <a:defRPr/>
            </a:pPr>
            <a:r>
              <a:rPr lang="en-US" altLang="ko-KR" sz="1800" dirty="0" smtClean="0">
                <a:latin typeface="굴림" pitchFamily="50" charset="-127"/>
                <a:ea typeface="굴림" pitchFamily="50" charset="-127"/>
              </a:rPr>
              <a:t> </a:t>
            </a:r>
            <a:r>
              <a:rPr lang="en-US" altLang="ko-KR" dirty="0" smtClean="0">
                <a:solidFill>
                  <a:srgbClr val="FFC000"/>
                </a:solidFill>
                <a:latin typeface="굴림" pitchFamily="50" charset="-127"/>
                <a:ea typeface="굴림" pitchFamily="50" charset="-127"/>
              </a:rPr>
              <a:t>• In a word, regulatory governance reform is long overdue in Korea. </a:t>
            </a:r>
            <a:endParaRPr lang="en-US" altLang="ko-KR" dirty="0">
              <a:solidFill>
                <a:srgbClr val="FFC000"/>
              </a:solidFill>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extLst>
      <p:ext uri="{BB962C8B-B14F-4D97-AF65-F5344CB8AC3E}">
        <p14:creationId xmlns="" xmlns:p14="http://schemas.microsoft.com/office/powerpoint/2010/main" val="27794293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47</a:t>
            </a:fld>
            <a:endParaRPr lang="en-US" altLang="ko-KR" dirty="0"/>
          </a:p>
        </p:txBody>
      </p:sp>
      <p:sp>
        <p:nvSpPr>
          <p:cNvPr id="267266" name="Rectangle 2"/>
          <p:cNvSpPr>
            <a:spLocks noChangeArrowheads="1"/>
          </p:cNvSpPr>
          <p:nvPr/>
        </p:nvSpPr>
        <p:spPr bwMode="auto">
          <a:xfrm>
            <a:off x="287337" y="260648"/>
            <a:ext cx="8317111" cy="6048672"/>
          </a:xfrm>
          <a:prstGeom prst="rect">
            <a:avLst/>
          </a:prstGeom>
          <a:noFill/>
          <a:ln w="9525">
            <a:noFill/>
            <a:miter lim="800000"/>
            <a:headEnd/>
            <a:tailEnd/>
          </a:ln>
          <a:effectLst/>
        </p:spPr>
        <p:txBody>
          <a:bodyPr numCol="1"/>
          <a:lstStyle/>
          <a:p>
            <a:pPr>
              <a:defRPr/>
            </a:pPr>
            <a:r>
              <a:rPr lang="en-US" altLang="ko-KR" sz="2400" b="1" dirty="0" smtClean="0">
                <a:solidFill>
                  <a:schemeClr val="accent2"/>
                </a:solidFill>
                <a:latin typeface="굴림" pitchFamily="50" charset="-127"/>
                <a:ea typeface="굴림" pitchFamily="50" charset="-127"/>
              </a:rPr>
              <a:t>(Glossary)</a:t>
            </a:r>
          </a:p>
          <a:p>
            <a:pPr>
              <a:defRPr/>
            </a:pPr>
            <a:endParaRPr lang="en-US" altLang="ko-KR" sz="500" b="1" dirty="0" smtClean="0">
              <a:solidFill>
                <a:schemeClr val="accent1"/>
              </a:solidFill>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sz="1800" dirty="0" smtClean="0">
                <a:solidFill>
                  <a:srgbClr val="FFC000"/>
                </a:solidFill>
                <a:latin typeface="굴림" pitchFamily="50" charset="-127"/>
                <a:ea typeface="굴림" pitchFamily="50" charset="-127"/>
              </a:rPr>
              <a:t>APRA	</a:t>
            </a:r>
            <a:r>
              <a:rPr lang="en-US" altLang="ko-KR" sz="1800" dirty="0" smtClean="0">
                <a:latin typeface="굴림" pitchFamily="50" charset="-127"/>
                <a:ea typeface="굴림" pitchFamily="50" charset="-127"/>
              </a:rPr>
              <a:t>Australian Prudential Regulation Authority  </a:t>
            </a:r>
          </a:p>
          <a:p>
            <a:pPr>
              <a:defRPr/>
            </a:pPr>
            <a:r>
              <a:rPr lang="en-US" altLang="ko-KR" sz="1800" dirty="0" smtClean="0">
                <a:solidFill>
                  <a:srgbClr val="FFC000"/>
                </a:solidFill>
                <a:latin typeface="굴림" pitchFamily="50" charset="-127"/>
                <a:ea typeface="굴림" pitchFamily="50" charset="-127"/>
              </a:rPr>
              <a:t>ASIC	</a:t>
            </a:r>
            <a:r>
              <a:rPr lang="en-US" altLang="ko-KR" sz="1800" dirty="0" smtClean="0">
                <a:latin typeface="굴림" pitchFamily="50" charset="-127"/>
                <a:ea typeface="굴림" pitchFamily="50" charset="-127"/>
              </a:rPr>
              <a:t>Australian Securities and Investments Commission</a:t>
            </a:r>
          </a:p>
          <a:p>
            <a:pPr lvl="0" algn="just">
              <a:defRPr/>
            </a:pPr>
            <a:r>
              <a:rPr lang="en-US" altLang="ko-KR" sz="1800" dirty="0" smtClean="0">
                <a:solidFill>
                  <a:srgbClr val="FFC000"/>
                </a:solidFill>
                <a:latin typeface="굴림" pitchFamily="50" charset="-127"/>
                <a:ea typeface="굴림" pitchFamily="50" charset="-127"/>
              </a:rPr>
              <a:t>BOC</a:t>
            </a:r>
            <a:r>
              <a:rPr lang="en-US" altLang="ko-KR" sz="1800" dirty="0" smtClean="0">
                <a:latin typeface="굴림" pitchFamily="50" charset="-127"/>
                <a:ea typeface="굴림" pitchFamily="50" charset="-127"/>
              </a:rPr>
              <a:t>	Bank of Canada</a:t>
            </a:r>
          </a:p>
          <a:p>
            <a:pPr lvl="0" algn="just">
              <a:defRPr/>
            </a:pPr>
            <a:r>
              <a:rPr lang="en-US" altLang="ko-KR" sz="1800" dirty="0" smtClean="0">
                <a:solidFill>
                  <a:srgbClr val="FFC000"/>
                </a:solidFill>
                <a:latin typeface="굴림" pitchFamily="50" charset="-127"/>
                <a:ea typeface="굴림" pitchFamily="50" charset="-127"/>
              </a:rPr>
              <a:t>BoE</a:t>
            </a:r>
            <a:r>
              <a:rPr lang="en-US" altLang="ko-KR" sz="1800" dirty="0" smtClean="0">
                <a:latin typeface="굴림" pitchFamily="50" charset="-127"/>
                <a:ea typeface="굴림" pitchFamily="50" charset="-127"/>
              </a:rPr>
              <a:t>	Bank of England</a:t>
            </a:r>
          </a:p>
          <a:p>
            <a:pPr lvl="0" algn="just">
              <a:defRPr/>
            </a:pPr>
            <a:r>
              <a:rPr lang="en-US" altLang="ko-KR" sz="1800" dirty="0" smtClean="0">
                <a:solidFill>
                  <a:srgbClr val="FFC000"/>
                </a:solidFill>
                <a:latin typeface="굴림" pitchFamily="50" charset="-127"/>
                <a:ea typeface="굴림" pitchFamily="50" charset="-127"/>
              </a:rPr>
              <a:t>BOK</a:t>
            </a:r>
            <a:r>
              <a:rPr lang="en-US" altLang="ko-KR" sz="1800" dirty="0" smtClean="0">
                <a:latin typeface="굴림" pitchFamily="50" charset="-127"/>
                <a:ea typeface="굴림" pitchFamily="50" charset="-127"/>
              </a:rPr>
              <a:t>	Bank of Korea</a:t>
            </a:r>
          </a:p>
          <a:p>
            <a:pPr lvl="0" algn="just">
              <a:defRPr/>
            </a:pPr>
            <a:r>
              <a:rPr lang="en-US" altLang="ko-KR" sz="1800" dirty="0" smtClean="0">
                <a:solidFill>
                  <a:srgbClr val="FFC000"/>
                </a:solidFill>
                <a:latin typeface="굴림" pitchFamily="50" charset="-127"/>
                <a:ea typeface="굴림" pitchFamily="50" charset="-127"/>
              </a:rPr>
              <a:t>CDIC</a:t>
            </a:r>
            <a:r>
              <a:rPr lang="en-US" altLang="ko-KR" sz="1800" dirty="0" smtClean="0">
                <a:latin typeface="굴림" pitchFamily="50" charset="-127"/>
                <a:ea typeface="굴림" pitchFamily="50" charset="-127"/>
              </a:rPr>
              <a:t>	Canada Deposit Insurance Corp.</a:t>
            </a:r>
          </a:p>
          <a:p>
            <a:pPr lvl="0" algn="just">
              <a:defRPr/>
            </a:pPr>
            <a:r>
              <a:rPr lang="en-US" altLang="ko-KR" sz="1800" dirty="0" smtClean="0">
                <a:solidFill>
                  <a:srgbClr val="FFC000"/>
                </a:solidFill>
                <a:latin typeface="굴림" pitchFamily="50" charset="-127"/>
                <a:ea typeface="굴림" pitchFamily="50" charset="-127"/>
              </a:rPr>
              <a:t>CMM</a:t>
            </a:r>
            <a:r>
              <a:rPr lang="en-US" altLang="ko-KR" sz="1800" dirty="0" smtClean="0">
                <a:latin typeface="굴림" pitchFamily="50" charset="-127"/>
                <a:ea typeface="굴림" pitchFamily="50" charset="-127"/>
              </a:rPr>
              <a:t>	Crisis Management Meeting</a:t>
            </a:r>
          </a:p>
          <a:p>
            <a:pPr lvl="0" algn="just">
              <a:defRPr/>
            </a:pPr>
            <a:r>
              <a:rPr lang="en-US" altLang="ko-KR" sz="1800" dirty="0" smtClean="0">
                <a:solidFill>
                  <a:srgbClr val="FFC000"/>
                </a:solidFill>
                <a:latin typeface="굴림" pitchFamily="50" charset="-127"/>
                <a:ea typeface="굴림" pitchFamily="50" charset="-127"/>
              </a:rPr>
              <a:t>EEC</a:t>
            </a:r>
            <a:r>
              <a:rPr lang="en-US" altLang="ko-KR" sz="1800" dirty="0" smtClean="0">
                <a:latin typeface="굴림" pitchFamily="50" charset="-127"/>
                <a:ea typeface="굴림" pitchFamily="50" charset="-127"/>
              </a:rPr>
              <a:t>	Emergency Economic Council</a:t>
            </a:r>
          </a:p>
          <a:p>
            <a:pPr lvl="0" algn="just">
              <a:defRPr/>
            </a:pPr>
            <a:r>
              <a:rPr lang="en-US" altLang="ko-KR" sz="1800" dirty="0" smtClean="0">
                <a:solidFill>
                  <a:srgbClr val="FFC000"/>
                </a:solidFill>
                <a:latin typeface="굴림" pitchFamily="50" charset="-127"/>
                <a:ea typeface="굴림" pitchFamily="50" charset="-127"/>
              </a:rPr>
              <a:t>EFM</a:t>
            </a:r>
            <a:r>
              <a:rPr lang="en-US" altLang="ko-KR" sz="1800" dirty="0" smtClean="0">
                <a:latin typeface="굴림" pitchFamily="50" charset="-127"/>
                <a:ea typeface="굴림" pitchFamily="50" charset="-127"/>
              </a:rPr>
              <a:t>	Economic and Financial Meeting</a:t>
            </a:r>
          </a:p>
          <a:p>
            <a:pPr lvl="0" algn="just">
              <a:defRPr/>
            </a:pPr>
            <a:r>
              <a:rPr lang="en-US" altLang="ko-KR" sz="1800" dirty="0" smtClean="0">
                <a:solidFill>
                  <a:srgbClr val="FFC000"/>
                </a:solidFill>
                <a:latin typeface="굴림" pitchFamily="50" charset="-127"/>
                <a:ea typeface="굴림" pitchFamily="50" charset="-127"/>
              </a:rPr>
              <a:t>EMFS</a:t>
            </a:r>
            <a:r>
              <a:rPr lang="en-US" altLang="ko-KR" sz="1800" dirty="0" smtClean="0">
                <a:latin typeface="굴림" pitchFamily="50" charset="-127"/>
                <a:ea typeface="굴림" pitchFamily="50" charset="-127"/>
              </a:rPr>
              <a:t>	Emergency Meeting on Financial Situation</a:t>
            </a:r>
          </a:p>
          <a:p>
            <a:pPr lvl="0" algn="just">
              <a:defRPr/>
            </a:pPr>
            <a:r>
              <a:rPr lang="en-US" altLang="ko-KR" sz="1800" dirty="0" smtClean="0">
                <a:solidFill>
                  <a:srgbClr val="FFC000"/>
                </a:solidFill>
                <a:latin typeface="굴림" pitchFamily="50" charset="-127"/>
                <a:ea typeface="굴림" pitchFamily="50" charset="-127"/>
              </a:rPr>
              <a:t>EPCM</a:t>
            </a:r>
            <a:r>
              <a:rPr lang="en-US" altLang="ko-KR" sz="1800" dirty="0" smtClean="0">
                <a:latin typeface="굴림" pitchFamily="50" charset="-127"/>
                <a:ea typeface="굴림" pitchFamily="50" charset="-127"/>
              </a:rPr>
              <a:t>	Economic Policy Coordination Meeting</a:t>
            </a:r>
          </a:p>
          <a:p>
            <a:pPr lvl="0" algn="just">
              <a:defRPr/>
            </a:pPr>
            <a:r>
              <a:rPr lang="en-US" altLang="ko-KR" sz="1800" dirty="0" smtClean="0">
                <a:solidFill>
                  <a:srgbClr val="FFC000"/>
                </a:solidFill>
                <a:latin typeface="굴림" pitchFamily="50" charset="-127"/>
                <a:ea typeface="굴림" pitchFamily="50" charset="-127"/>
              </a:rPr>
              <a:t>FBM</a:t>
            </a:r>
            <a:r>
              <a:rPr lang="en-US" altLang="ko-KR" sz="1800" dirty="0" smtClean="0">
                <a:latin typeface="굴림" pitchFamily="50" charset="-127"/>
                <a:ea typeface="굴림" pitchFamily="50" charset="-127"/>
              </a:rPr>
              <a:t>	Financial Business Meeting</a:t>
            </a:r>
          </a:p>
          <a:p>
            <a:pPr lvl="0" algn="just">
              <a:defRPr/>
            </a:pPr>
            <a:r>
              <a:rPr lang="en-US" altLang="ko-KR" sz="1800" dirty="0" smtClean="0">
                <a:solidFill>
                  <a:srgbClr val="FFC000"/>
                </a:solidFill>
                <a:latin typeface="굴림" pitchFamily="50" charset="-127"/>
                <a:ea typeface="굴림" pitchFamily="50" charset="-127"/>
              </a:rPr>
              <a:t>FCAC</a:t>
            </a:r>
            <a:r>
              <a:rPr lang="en-US" altLang="ko-KR" sz="1800" dirty="0" smtClean="0">
                <a:latin typeface="굴림" pitchFamily="50" charset="-127"/>
                <a:ea typeface="굴림" pitchFamily="50" charset="-127"/>
              </a:rPr>
              <a:t>	Financial Consumer Agency of Canada</a:t>
            </a:r>
          </a:p>
          <a:p>
            <a:pPr lvl="0" algn="just">
              <a:defRPr/>
            </a:pPr>
            <a:r>
              <a:rPr lang="en-US" altLang="ko-KR" sz="1800" dirty="0" smtClean="0">
                <a:solidFill>
                  <a:srgbClr val="FFC000"/>
                </a:solidFill>
                <a:latin typeface="굴림" pitchFamily="50" charset="-127"/>
                <a:ea typeface="굴림" pitchFamily="50" charset="-127"/>
              </a:rPr>
              <a:t>FCPB</a:t>
            </a:r>
            <a:r>
              <a:rPr lang="en-US" altLang="ko-KR" sz="1800" dirty="0" smtClean="0">
                <a:latin typeface="굴림" pitchFamily="50" charset="-127"/>
                <a:ea typeface="굴림" pitchFamily="50" charset="-127"/>
              </a:rPr>
              <a:t>	Financial Consumer Protection Bureau</a:t>
            </a:r>
          </a:p>
          <a:p>
            <a:pPr lvl="0" algn="just">
              <a:defRPr/>
            </a:pPr>
            <a:r>
              <a:rPr lang="en-US" altLang="ko-KR" sz="1800" dirty="0" smtClean="0">
                <a:solidFill>
                  <a:srgbClr val="FFC000"/>
                </a:solidFill>
                <a:latin typeface="굴림" pitchFamily="50" charset="-127"/>
                <a:ea typeface="굴림" pitchFamily="50" charset="-127"/>
              </a:rPr>
              <a:t>FDIC</a:t>
            </a:r>
            <a:r>
              <a:rPr lang="en-US" altLang="ko-KR" sz="1800" dirty="0" smtClean="0">
                <a:latin typeface="굴림" pitchFamily="50" charset="-127"/>
                <a:ea typeface="굴림" pitchFamily="50" charset="-127"/>
              </a:rPr>
              <a:t>	Federal Deposit Insurance Corp.</a:t>
            </a:r>
          </a:p>
          <a:p>
            <a:pPr lvl="0" algn="just">
              <a:defRPr/>
            </a:pPr>
            <a:r>
              <a:rPr lang="en-US" altLang="ko-KR" sz="1800" dirty="0" smtClean="0">
                <a:solidFill>
                  <a:srgbClr val="FFC000"/>
                </a:solidFill>
                <a:latin typeface="굴림" pitchFamily="50" charset="-127"/>
                <a:ea typeface="굴림" pitchFamily="50" charset="-127"/>
              </a:rPr>
              <a:t>FEMSM</a:t>
            </a:r>
            <a:r>
              <a:rPr lang="en-US" altLang="ko-KR" sz="1800" dirty="0" smtClean="0">
                <a:latin typeface="굴림" pitchFamily="50" charset="-127"/>
                <a:ea typeface="굴림" pitchFamily="50" charset="-127"/>
              </a:rPr>
              <a:t>	FX Market Stabilization Meeting</a:t>
            </a:r>
          </a:p>
          <a:p>
            <a:pPr algn="just">
              <a:defRPr/>
            </a:pPr>
            <a:r>
              <a:rPr lang="en-US" altLang="ko-KR" sz="1800" dirty="0" smtClean="0">
                <a:solidFill>
                  <a:srgbClr val="FFC000"/>
                </a:solidFill>
                <a:latin typeface="굴림" pitchFamily="50" charset="-127"/>
                <a:ea typeface="굴림" pitchFamily="50" charset="-127"/>
              </a:rPr>
              <a:t>FRB</a:t>
            </a:r>
            <a:r>
              <a:rPr lang="en-US" altLang="ko-KR" sz="1800" dirty="0" smtClean="0">
                <a:latin typeface="굴림" pitchFamily="50" charset="-127"/>
                <a:ea typeface="굴림" pitchFamily="50" charset="-127"/>
              </a:rPr>
              <a:t>	Federal Reserve Board</a:t>
            </a:r>
          </a:p>
          <a:p>
            <a:pPr algn="just">
              <a:defRPr/>
            </a:pPr>
            <a:r>
              <a:rPr lang="en-US" altLang="ko-KR" sz="1800" dirty="0" smtClean="0">
                <a:solidFill>
                  <a:srgbClr val="FFC000"/>
                </a:solidFill>
                <a:latin typeface="굴림" pitchFamily="50" charset="-127"/>
                <a:ea typeface="굴림" pitchFamily="50" charset="-127"/>
              </a:rPr>
              <a:t>FSA</a:t>
            </a:r>
            <a:r>
              <a:rPr lang="en-US" altLang="ko-KR" sz="1800" dirty="0" smtClean="0">
                <a:latin typeface="굴림" pitchFamily="50" charset="-127"/>
                <a:ea typeface="굴림" pitchFamily="50" charset="-127"/>
              </a:rPr>
              <a:t>	Financial Services Authority</a:t>
            </a:r>
          </a:p>
          <a:p>
            <a:pPr lvl="0" algn="just">
              <a:defRPr/>
            </a:pPr>
            <a:r>
              <a:rPr lang="en-US" altLang="ko-KR" sz="1800" dirty="0" smtClean="0">
                <a:solidFill>
                  <a:srgbClr val="FFC000"/>
                </a:solidFill>
                <a:latin typeface="굴림" pitchFamily="50" charset="-127"/>
                <a:ea typeface="굴림" pitchFamily="50" charset="-127"/>
              </a:rPr>
              <a:t>FSC</a:t>
            </a:r>
            <a:r>
              <a:rPr lang="en-US" altLang="ko-KR" sz="1800" dirty="0" smtClean="0">
                <a:solidFill>
                  <a:srgbClr val="FFFFFF"/>
                </a:solidFill>
                <a:latin typeface="굴림" pitchFamily="50" charset="-127"/>
                <a:ea typeface="굴림" pitchFamily="50" charset="-127"/>
              </a:rPr>
              <a:t>	Financial Supervisory Commission(1998-2007)</a:t>
            </a:r>
          </a:p>
          <a:p>
            <a:pPr lvl="0" algn="just">
              <a:defRPr/>
            </a:pPr>
            <a:r>
              <a:rPr lang="en-US" altLang="ko-KR" sz="1800" dirty="0" smtClean="0">
                <a:solidFill>
                  <a:srgbClr val="FFC000"/>
                </a:solidFill>
                <a:latin typeface="굴림" pitchFamily="50" charset="-127"/>
                <a:ea typeface="굴림" pitchFamily="50" charset="-127"/>
              </a:rPr>
              <a:t>FSC</a:t>
            </a:r>
            <a:r>
              <a:rPr lang="en-US" altLang="ko-KR" sz="1800" dirty="0" smtClean="0">
                <a:solidFill>
                  <a:srgbClr val="FFFFFF"/>
                </a:solidFill>
                <a:latin typeface="굴림" pitchFamily="50" charset="-127"/>
                <a:ea typeface="굴림" pitchFamily="50" charset="-127"/>
              </a:rPr>
              <a:t>	Financial Services Commission(2008-Present)</a:t>
            </a:r>
          </a:p>
          <a:p>
            <a:pPr lvl="0" algn="just">
              <a:defRPr/>
            </a:pPr>
            <a:endParaRPr lang="en-US" altLang="ko-KR" sz="2800" dirty="0" smtClean="0">
              <a:latin typeface="굴림" pitchFamily="50" charset="-127"/>
              <a:ea typeface="굴림" pitchFamily="50" charset="-127"/>
            </a:endParaRPr>
          </a:p>
          <a:p>
            <a:pPr lvl="0" algn="just">
              <a:defRPr/>
            </a:pPr>
            <a:endParaRPr lang="en-US" altLang="ko-KR" sz="500" dirty="0" smtClean="0">
              <a:latin typeface="굴림" pitchFamily="50" charset="-127"/>
              <a:ea typeface="굴림" pitchFamily="50" charset="-127"/>
            </a:endParaRPr>
          </a:p>
          <a:p>
            <a:pPr lvl="0" algn="just">
              <a:defRPr/>
            </a:pPr>
            <a:endParaRPr lang="en-US" altLang="ko-KR" sz="1800" dirty="0" smtClean="0">
              <a:solidFill>
                <a:srgbClr val="FFC000"/>
              </a:solidFill>
              <a:latin typeface="굴림" pitchFamily="50" charset="-127"/>
              <a:ea typeface="굴림" pitchFamily="50" charset="-127"/>
            </a:endParaRPr>
          </a:p>
          <a:p>
            <a:pPr lvl="0" algn="just">
              <a:defRPr/>
            </a:pPr>
            <a:endParaRPr lang="en-US" altLang="ko-KR" sz="1800" dirty="0" smtClean="0">
              <a:solidFill>
                <a:srgbClr val="FFC000"/>
              </a:solidFill>
              <a:latin typeface="굴림" pitchFamily="50" charset="-127"/>
              <a:ea typeface="굴림" pitchFamily="50" charset="-127"/>
            </a:endParaRPr>
          </a:p>
          <a:p>
            <a:pPr lvl="0" algn="just">
              <a:defRPr/>
            </a:pPr>
            <a:endParaRPr lang="en-US" altLang="ko-KR" sz="1800" dirty="0" smtClean="0">
              <a:solidFill>
                <a:srgbClr val="FFC000"/>
              </a:solidFill>
              <a:latin typeface="굴림" pitchFamily="50" charset="-127"/>
              <a:ea typeface="굴림" pitchFamily="50" charset="-127"/>
            </a:endParaRPr>
          </a:p>
          <a:p>
            <a:pPr lvl="0" algn="just">
              <a:lnSpc>
                <a:spcPts val="3100"/>
              </a:lnSpc>
              <a:defRPr/>
            </a:pPr>
            <a:endParaRPr lang="en-US" altLang="ko-KR" sz="1500" dirty="0" smtClean="0">
              <a:latin typeface="굴림" pitchFamily="50" charset="-127"/>
              <a:ea typeface="굴림" pitchFamily="50" charset="-127"/>
            </a:endParaRPr>
          </a:p>
          <a:p>
            <a:pPr lvl="0" algn="just">
              <a:defRPr/>
            </a:pPr>
            <a:endParaRPr lang="en-US" altLang="ko-KR" sz="1800" dirty="0">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extLst>
      <p:ext uri="{BB962C8B-B14F-4D97-AF65-F5344CB8AC3E}">
        <p14:creationId xmlns="" xmlns:p14="http://schemas.microsoft.com/office/powerpoint/2010/main" val="39020492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0641A0D7-D22D-422B-82D1-A4B835E093DB}" type="slidenum">
              <a:rPr lang="en-US" altLang="ko-KR"/>
              <a:pPr>
                <a:defRPr/>
              </a:pPr>
              <a:t>48</a:t>
            </a:fld>
            <a:endParaRPr lang="en-US" altLang="ko-KR" dirty="0"/>
          </a:p>
        </p:txBody>
      </p:sp>
      <p:sp>
        <p:nvSpPr>
          <p:cNvPr id="267266" name="Rectangle 2"/>
          <p:cNvSpPr>
            <a:spLocks noChangeArrowheads="1"/>
          </p:cNvSpPr>
          <p:nvPr/>
        </p:nvSpPr>
        <p:spPr bwMode="auto">
          <a:xfrm>
            <a:off x="287337" y="188640"/>
            <a:ext cx="8461127" cy="5832649"/>
          </a:xfrm>
          <a:prstGeom prst="rect">
            <a:avLst/>
          </a:prstGeom>
          <a:noFill/>
          <a:ln w="9525">
            <a:noFill/>
            <a:miter lim="800000"/>
            <a:headEnd/>
            <a:tailEnd/>
          </a:ln>
          <a:effectLst/>
        </p:spPr>
        <p:txBody>
          <a:bodyPr numCol="1"/>
          <a:lstStyle/>
          <a:p>
            <a:pPr>
              <a:defRPr/>
            </a:pPr>
            <a:endParaRPr lang="en-US" altLang="ko-KR" sz="500" b="1" dirty="0" smtClean="0">
              <a:solidFill>
                <a:schemeClr val="accent2"/>
              </a:solidFill>
              <a:effectLst>
                <a:outerShdw blurRad="38100" dist="38100" dir="2700000" algn="tl">
                  <a:srgbClr val="000000">
                    <a:alpha val="43137"/>
                  </a:srgbClr>
                </a:outerShdw>
              </a:effectLst>
              <a:latin typeface="굴림" pitchFamily="50" charset="-127"/>
              <a:ea typeface="굴림" pitchFamily="50" charset="-127"/>
            </a:endParaRPr>
          </a:p>
          <a:p>
            <a:pPr>
              <a:defRPr/>
            </a:pPr>
            <a:endParaRPr lang="en-US" altLang="ko-KR" sz="500" b="1" dirty="0" smtClean="0">
              <a:solidFill>
                <a:schemeClr val="accent2"/>
              </a:solidFill>
              <a:effectLst>
                <a:outerShdw blurRad="38100" dist="38100" dir="2700000" algn="tl">
                  <a:srgbClr val="000000">
                    <a:alpha val="43137"/>
                  </a:srgbClr>
                </a:outerShdw>
              </a:effectLst>
              <a:latin typeface="굴림" pitchFamily="50" charset="-127"/>
              <a:ea typeface="굴림" pitchFamily="50" charset="-127"/>
            </a:endParaRPr>
          </a:p>
          <a:p>
            <a:pPr>
              <a:defRPr/>
            </a:pPr>
            <a:r>
              <a:rPr lang="en-US" altLang="ko-KR" sz="2200" b="1" dirty="0" smtClean="0">
                <a:solidFill>
                  <a:schemeClr val="accent2"/>
                </a:solidFill>
                <a:effectLst>
                  <a:outerShdw blurRad="38100" dist="38100" dir="2700000" algn="tl">
                    <a:srgbClr val="000000">
                      <a:alpha val="43137"/>
                    </a:srgbClr>
                  </a:outerShdw>
                </a:effectLst>
                <a:latin typeface="굴림" pitchFamily="50" charset="-127"/>
                <a:ea typeface="굴림" pitchFamily="50" charset="-127"/>
              </a:rPr>
              <a:t>Cont...</a:t>
            </a:r>
          </a:p>
          <a:p>
            <a:pPr lvl="0" algn="just">
              <a:defRPr/>
            </a:pPr>
            <a:endParaRPr lang="en-US" altLang="ko-KR" sz="500" dirty="0" smtClean="0">
              <a:solidFill>
                <a:srgbClr val="FFFFFF"/>
              </a:solidFill>
              <a:latin typeface="굴림" pitchFamily="50" charset="-127"/>
              <a:ea typeface="굴림" pitchFamily="50" charset="-127"/>
            </a:endParaRPr>
          </a:p>
          <a:p>
            <a:pPr lvl="0" algn="just">
              <a:defRPr/>
            </a:pPr>
            <a:r>
              <a:rPr lang="en-US" altLang="ko-KR" sz="1800" dirty="0" smtClean="0">
                <a:solidFill>
                  <a:srgbClr val="FFC000"/>
                </a:solidFill>
                <a:latin typeface="굴림" pitchFamily="50" charset="-127"/>
                <a:ea typeface="굴림" pitchFamily="50" charset="-127"/>
              </a:rPr>
              <a:t>FSOC</a:t>
            </a:r>
            <a:r>
              <a:rPr lang="en-US" altLang="ko-KR" sz="1800" dirty="0" smtClean="0">
                <a:solidFill>
                  <a:srgbClr val="FFFFFF"/>
                </a:solidFill>
                <a:latin typeface="굴림" pitchFamily="50" charset="-127"/>
                <a:ea typeface="굴림" pitchFamily="50" charset="-127"/>
              </a:rPr>
              <a:t>	Financial Stability Oversight Council</a:t>
            </a:r>
          </a:p>
          <a:p>
            <a:pPr algn="just">
              <a:defRPr/>
            </a:pPr>
            <a:r>
              <a:rPr lang="en-US" altLang="ko-KR" sz="1800" dirty="0" smtClean="0">
                <a:solidFill>
                  <a:srgbClr val="FFC000"/>
                </a:solidFill>
                <a:latin typeface="굴림" pitchFamily="50" charset="-127"/>
                <a:ea typeface="굴림" pitchFamily="50" charset="-127"/>
              </a:rPr>
              <a:t>FSS</a:t>
            </a:r>
            <a:r>
              <a:rPr lang="en-US" altLang="ko-KR" sz="1800" dirty="0" smtClean="0">
                <a:latin typeface="굴림" pitchFamily="50" charset="-127"/>
                <a:ea typeface="굴림" pitchFamily="50" charset="-127"/>
              </a:rPr>
              <a:t>	Financial Supervisory Service</a:t>
            </a:r>
          </a:p>
          <a:p>
            <a:pPr lvl="0" algn="just">
              <a:defRPr/>
            </a:pPr>
            <a:r>
              <a:rPr lang="en-US" altLang="ko-KR" sz="1800" dirty="0" smtClean="0">
                <a:solidFill>
                  <a:srgbClr val="FFC000"/>
                </a:solidFill>
                <a:latin typeface="굴림" pitchFamily="50" charset="-127"/>
                <a:ea typeface="굴림" pitchFamily="50" charset="-127"/>
              </a:rPr>
              <a:t>KAMCO</a:t>
            </a:r>
            <a:r>
              <a:rPr lang="en-US" altLang="ko-KR" sz="1800" dirty="0" smtClean="0">
                <a:latin typeface="굴림" pitchFamily="50" charset="-127"/>
                <a:ea typeface="굴림" pitchFamily="50" charset="-127"/>
              </a:rPr>
              <a:t>	Korea Asset Management Corp.</a:t>
            </a:r>
          </a:p>
          <a:p>
            <a:pPr lvl="0" algn="just">
              <a:defRPr/>
            </a:pPr>
            <a:r>
              <a:rPr lang="en-US" altLang="ko-KR" sz="1800" dirty="0" smtClean="0">
                <a:solidFill>
                  <a:srgbClr val="FFC000"/>
                </a:solidFill>
                <a:latin typeface="굴림" pitchFamily="50" charset="-127"/>
                <a:ea typeface="굴림" pitchFamily="50" charset="-127"/>
              </a:rPr>
              <a:t>KDIC</a:t>
            </a:r>
            <a:r>
              <a:rPr lang="en-US" altLang="ko-KR" sz="1800" dirty="0" smtClean="0">
                <a:latin typeface="굴림" pitchFamily="50" charset="-127"/>
                <a:ea typeface="굴림" pitchFamily="50" charset="-127"/>
              </a:rPr>
              <a:t>	Korea Deposit Insurance Corp.</a:t>
            </a:r>
          </a:p>
          <a:p>
            <a:pPr algn="just">
              <a:defRPr/>
            </a:pPr>
            <a:r>
              <a:rPr lang="en-US" altLang="ko-KR" sz="1800" dirty="0" smtClean="0">
                <a:solidFill>
                  <a:srgbClr val="FFC000"/>
                </a:solidFill>
                <a:latin typeface="굴림" pitchFamily="50" charset="-127"/>
                <a:ea typeface="굴림" pitchFamily="50" charset="-127"/>
              </a:rPr>
              <a:t>KRW</a:t>
            </a:r>
            <a:r>
              <a:rPr lang="en-US" altLang="ko-KR" sz="1800" dirty="0" smtClean="0">
                <a:latin typeface="굴림" pitchFamily="50" charset="-127"/>
                <a:ea typeface="굴림" pitchFamily="50" charset="-127"/>
              </a:rPr>
              <a:t>	Korean Won</a:t>
            </a:r>
            <a:endParaRPr lang="en-US" altLang="ko-KR" sz="1800" dirty="0" smtClean="0">
              <a:solidFill>
                <a:srgbClr val="FFC000"/>
              </a:solidFill>
              <a:latin typeface="굴림" pitchFamily="50" charset="-127"/>
              <a:ea typeface="굴림" pitchFamily="50" charset="-127"/>
            </a:endParaRPr>
          </a:p>
          <a:p>
            <a:pPr algn="just">
              <a:defRPr/>
            </a:pPr>
            <a:r>
              <a:rPr lang="en-US" altLang="ko-KR" sz="1800" dirty="0" smtClean="0">
                <a:solidFill>
                  <a:srgbClr val="FFC000"/>
                </a:solidFill>
                <a:latin typeface="굴림" pitchFamily="50" charset="-127"/>
                <a:ea typeface="굴림" pitchFamily="50" charset="-127"/>
              </a:rPr>
              <a:t>MMP</a:t>
            </a:r>
            <a:r>
              <a:rPr lang="en-US" altLang="ko-KR" sz="1800" dirty="0" smtClean="0">
                <a:latin typeface="굴림" pitchFamily="50" charset="-127"/>
                <a:ea typeface="굴림" pitchFamily="50" charset="-127"/>
              </a:rPr>
              <a:t>	Meeting on Macroeconomic Policies</a:t>
            </a:r>
          </a:p>
          <a:p>
            <a:pPr lvl="0" algn="just">
              <a:defRPr/>
            </a:pPr>
            <a:r>
              <a:rPr lang="en-US" altLang="ko-KR" sz="1800" dirty="0" smtClean="0">
                <a:solidFill>
                  <a:srgbClr val="FFC000"/>
                </a:solidFill>
                <a:latin typeface="굴림" pitchFamily="50" charset="-127"/>
                <a:ea typeface="굴림" pitchFamily="50" charset="-127"/>
              </a:rPr>
              <a:t>MOF</a:t>
            </a:r>
            <a:r>
              <a:rPr lang="en-US" altLang="ko-KR" sz="1800" dirty="0" smtClean="0">
                <a:latin typeface="굴림" pitchFamily="50" charset="-127"/>
                <a:ea typeface="굴림" pitchFamily="50" charset="-127"/>
              </a:rPr>
              <a:t>	Ministry of Finance</a:t>
            </a:r>
          </a:p>
          <a:p>
            <a:pPr lvl="0" algn="just">
              <a:defRPr/>
            </a:pPr>
            <a:r>
              <a:rPr lang="en-US" altLang="ko-KR" sz="1800" dirty="0" smtClean="0">
                <a:solidFill>
                  <a:srgbClr val="FFC000"/>
                </a:solidFill>
                <a:latin typeface="굴림" pitchFamily="50" charset="-127"/>
                <a:ea typeface="굴림" pitchFamily="50" charset="-127"/>
              </a:rPr>
              <a:t>MOFE</a:t>
            </a:r>
            <a:r>
              <a:rPr lang="en-US" altLang="ko-KR" sz="1800" dirty="0" smtClean="0">
                <a:latin typeface="굴림" pitchFamily="50" charset="-127"/>
                <a:ea typeface="굴림" pitchFamily="50" charset="-127"/>
              </a:rPr>
              <a:t>	Ministry of Finance and Economy</a:t>
            </a:r>
          </a:p>
          <a:p>
            <a:pPr algn="just">
              <a:defRPr/>
            </a:pPr>
            <a:r>
              <a:rPr lang="en-US" altLang="ko-KR" sz="1800" dirty="0" smtClean="0">
                <a:solidFill>
                  <a:srgbClr val="FFC000"/>
                </a:solidFill>
                <a:latin typeface="굴림" pitchFamily="50" charset="-127"/>
                <a:ea typeface="굴림" pitchFamily="50" charset="-127"/>
              </a:rPr>
              <a:t>MOSF</a:t>
            </a:r>
            <a:r>
              <a:rPr lang="en-US" altLang="ko-KR" sz="1800" dirty="0" smtClean="0">
                <a:latin typeface="굴림" pitchFamily="50" charset="-127"/>
                <a:ea typeface="굴림" pitchFamily="50" charset="-127"/>
              </a:rPr>
              <a:t>	Ministry of Strategy and Finance</a:t>
            </a:r>
          </a:p>
          <a:p>
            <a:pPr lvl="0" algn="just">
              <a:defRPr/>
            </a:pPr>
            <a:r>
              <a:rPr lang="en-US" altLang="ko-KR" sz="1800" dirty="0" err="1" smtClean="0">
                <a:solidFill>
                  <a:srgbClr val="FFC000"/>
                </a:solidFill>
                <a:latin typeface="굴림" pitchFamily="50" charset="-127"/>
                <a:ea typeface="굴림" pitchFamily="50" charset="-127"/>
              </a:rPr>
              <a:t>MoU</a:t>
            </a:r>
            <a:r>
              <a:rPr lang="en-US" altLang="ko-KR" sz="1800" dirty="0" smtClean="0">
                <a:latin typeface="굴림" pitchFamily="50" charset="-127"/>
                <a:ea typeface="굴림" pitchFamily="50" charset="-127"/>
              </a:rPr>
              <a:t>	Memorandum of Understanding</a:t>
            </a:r>
          </a:p>
          <a:p>
            <a:pPr lvl="0" algn="just">
              <a:defRPr/>
            </a:pPr>
            <a:r>
              <a:rPr lang="en-US" altLang="ko-KR" sz="1800" dirty="0" smtClean="0">
                <a:solidFill>
                  <a:srgbClr val="FFC000"/>
                </a:solidFill>
                <a:latin typeface="굴림" pitchFamily="50" charset="-127"/>
                <a:ea typeface="굴림" pitchFamily="50" charset="-127"/>
              </a:rPr>
              <a:t>MPC</a:t>
            </a:r>
            <a:r>
              <a:rPr lang="en-US" altLang="ko-KR" sz="1800" dirty="0" smtClean="0">
                <a:latin typeface="굴림" pitchFamily="50" charset="-127"/>
                <a:ea typeface="굴림" pitchFamily="50" charset="-127"/>
              </a:rPr>
              <a:t>	Monetary Policy Committee</a:t>
            </a:r>
          </a:p>
          <a:p>
            <a:pPr lvl="0" algn="just">
              <a:defRPr/>
            </a:pPr>
            <a:r>
              <a:rPr lang="en-US" altLang="ko-KR" sz="1800" dirty="0" smtClean="0">
                <a:solidFill>
                  <a:srgbClr val="FFC000"/>
                </a:solidFill>
                <a:latin typeface="굴림" pitchFamily="50" charset="-127"/>
                <a:ea typeface="굴림" pitchFamily="50" charset="-127"/>
              </a:rPr>
              <a:t>MPM</a:t>
            </a:r>
            <a:r>
              <a:rPr lang="en-US" altLang="ko-KR" sz="1800" dirty="0" smtClean="0">
                <a:latin typeface="굴림" pitchFamily="50" charset="-127"/>
                <a:ea typeface="굴림" pitchFamily="50" charset="-127"/>
              </a:rPr>
              <a:t>	Macroeconomic Policy Meeting</a:t>
            </a:r>
          </a:p>
          <a:p>
            <a:pPr lvl="0" algn="just">
              <a:defRPr/>
            </a:pPr>
            <a:r>
              <a:rPr lang="en-US" altLang="ko-KR" sz="1800" dirty="0" smtClean="0">
                <a:solidFill>
                  <a:srgbClr val="FFC000"/>
                </a:solidFill>
                <a:latin typeface="굴림" pitchFamily="50" charset="-127"/>
                <a:ea typeface="굴림" pitchFamily="50" charset="-127"/>
              </a:rPr>
              <a:t>NEAC</a:t>
            </a:r>
            <a:r>
              <a:rPr lang="en-US" altLang="ko-KR" sz="1800" dirty="0" smtClean="0">
                <a:latin typeface="굴림" pitchFamily="50" charset="-127"/>
                <a:ea typeface="굴림" pitchFamily="50" charset="-127"/>
              </a:rPr>
              <a:t>	National Economic Advisory Council</a:t>
            </a:r>
          </a:p>
          <a:p>
            <a:pPr lvl="0" algn="just">
              <a:defRPr/>
            </a:pPr>
            <a:r>
              <a:rPr lang="en-US" altLang="ko-KR" sz="1800" dirty="0" smtClean="0">
                <a:solidFill>
                  <a:srgbClr val="FFC000"/>
                </a:solidFill>
                <a:latin typeface="굴림" pitchFamily="50" charset="-127"/>
                <a:ea typeface="굴림" pitchFamily="50" charset="-127"/>
              </a:rPr>
              <a:t>NEC</a:t>
            </a:r>
            <a:r>
              <a:rPr lang="en-US" altLang="ko-KR" sz="1800" dirty="0" smtClean="0">
                <a:latin typeface="굴림" pitchFamily="50" charset="-127"/>
                <a:ea typeface="굴림" pitchFamily="50" charset="-127"/>
              </a:rPr>
              <a:t>	National Economic Council</a:t>
            </a:r>
          </a:p>
          <a:p>
            <a:pPr lvl="0" algn="just">
              <a:defRPr/>
            </a:pPr>
            <a:r>
              <a:rPr lang="en-US" altLang="ko-KR" sz="1800" dirty="0" smtClean="0">
                <a:solidFill>
                  <a:srgbClr val="FFC000"/>
                </a:solidFill>
                <a:latin typeface="굴림" pitchFamily="50" charset="-127"/>
                <a:ea typeface="굴림" pitchFamily="50" charset="-127"/>
              </a:rPr>
              <a:t>OCC</a:t>
            </a:r>
            <a:r>
              <a:rPr lang="en-US" altLang="ko-KR" sz="1800" dirty="0" smtClean="0">
                <a:latin typeface="굴림" pitchFamily="50" charset="-127"/>
                <a:ea typeface="굴림" pitchFamily="50" charset="-127"/>
              </a:rPr>
              <a:t>	Office of the Comptroller of the Currency</a:t>
            </a:r>
          </a:p>
          <a:p>
            <a:pPr lvl="0" algn="just">
              <a:defRPr/>
            </a:pPr>
            <a:r>
              <a:rPr lang="en-US" altLang="ko-KR" sz="1800" dirty="0" smtClean="0">
                <a:solidFill>
                  <a:srgbClr val="FFC000"/>
                </a:solidFill>
                <a:latin typeface="굴림" pitchFamily="50" charset="-127"/>
                <a:ea typeface="굴림" pitchFamily="50" charset="-127"/>
              </a:rPr>
              <a:t>OSFI</a:t>
            </a:r>
            <a:r>
              <a:rPr lang="en-US" altLang="ko-KR" sz="1800" dirty="0" smtClean="0">
                <a:latin typeface="굴림" pitchFamily="50" charset="-127"/>
                <a:ea typeface="굴림" pitchFamily="50" charset="-127"/>
              </a:rPr>
              <a:t>	Office of the Superintendent of Financial Institutions</a:t>
            </a:r>
          </a:p>
          <a:p>
            <a:pPr algn="just">
              <a:defRPr/>
            </a:pPr>
            <a:r>
              <a:rPr lang="en-US" altLang="ko-KR" sz="1800" dirty="0" smtClean="0">
                <a:solidFill>
                  <a:srgbClr val="FFC000"/>
                </a:solidFill>
                <a:latin typeface="굴림" pitchFamily="50" charset="-127"/>
                <a:ea typeface="굴림" pitchFamily="50" charset="-127"/>
              </a:rPr>
              <a:t>RBA	</a:t>
            </a:r>
            <a:r>
              <a:rPr lang="en-US" altLang="ko-KR" sz="1800" dirty="0" smtClean="0">
                <a:latin typeface="굴림" pitchFamily="50" charset="-127"/>
                <a:ea typeface="굴림" pitchFamily="50" charset="-127"/>
              </a:rPr>
              <a:t>Reserve Bank of Australia</a:t>
            </a:r>
          </a:p>
          <a:p>
            <a:pPr lvl="0" algn="just">
              <a:defRPr/>
            </a:pPr>
            <a:r>
              <a:rPr lang="en-US" altLang="ko-KR" sz="1800" dirty="0" smtClean="0">
                <a:solidFill>
                  <a:srgbClr val="FFC000"/>
                </a:solidFill>
                <a:latin typeface="굴림" pitchFamily="50" charset="-127"/>
                <a:ea typeface="굴림" pitchFamily="50" charset="-127"/>
              </a:rPr>
              <a:t>SFC</a:t>
            </a:r>
            <a:r>
              <a:rPr lang="en-US" altLang="ko-KR" sz="1800" dirty="0" smtClean="0">
                <a:latin typeface="굴림" pitchFamily="50" charset="-127"/>
                <a:ea typeface="굴림" pitchFamily="50" charset="-127"/>
              </a:rPr>
              <a:t>	Securities and Futures Commission</a:t>
            </a:r>
          </a:p>
          <a:p>
            <a:pPr lvl="0" algn="just">
              <a:defRPr/>
            </a:pPr>
            <a:r>
              <a:rPr lang="en-US" altLang="ko-KR" sz="1800" dirty="0" smtClean="0">
                <a:solidFill>
                  <a:srgbClr val="FFC000"/>
                </a:solidFill>
                <a:latin typeface="굴림" pitchFamily="50" charset="-127"/>
                <a:ea typeface="굴림" pitchFamily="50" charset="-127"/>
              </a:rPr>
              <a:t>SMEs</a:t>
            </a:r>
            <a:r>
              <a:rPr lang="en-US" altLang="ko-KR" sz="1800" dirty="0" smtClean="0">
                <a:latin typeface="굴림" pitchFamily="50" charset="-127"/>
                <a:ea typeface="굴림" pitchFamily="50" charset="-127"/>
              </a:rPr>
              <a:t>	Small- and Medium-Sized Enterprises</a:t>
            </a:r>
          </a:p>
          <a:p>
            <a:pPr lvl="0" algn="just">
              <a:defRPr/>
            </a:pPr>
            <a:endParaRPr lang="en-US" altLang="ko-KR" sz="1800" dirty="0" smtClean="0">
              <a:latin typeface="굴림" pitchFamily="50" charset="-127"/>
              <a:ea typeface="굴림" pitchFamily="50" charset="-127"/>
            </a:endParaRPr>
          </a:p>
          <a:p>
            <a:pPr lvl="0" algn="just">
              <a:defRPr/>
            </a:pPr>
            <a:r>
              <a:rPr lang="en-US" altLang="ko-KR" sz="1800" dirty="0" smtClean="0">
                <a:solidFill>
                  <a:srgbClr val="FFC000"/>
                </a:solidFill>
                <a:latin typeface="굴림" pitchFamily="50" charset="-127"/>
                <a:ea typeface="굴림" pitchFamily="50" charset="-127"/>
              </a:rPr>
              <a:t> </a:t>
            </a:r>
            <a:endParaRPr lang="en-US" altLang="ko-KR" sz="1800" dirty="0" smtClean="0">
              <a:latin typeface="굴림" pitchFamily="50" charset="-127"/>
              <a:ea typeface="굴림" pitchFamily="50" charset="-127"/>
            </a:endParaRPr>
          </a:p>
          <a:p>
            <a:pPr lvl="0" algn="just">
              <a:defRPr/>
            </a:pPr>
            <a:endParaRPr lang="en-US" altLang="ko-KR" sz="500" dirty="0" smtClean="0">
              <a:latin typeface="굴림" pitchFamily="50" charset="-127"/>
              <a:ea typeface="굴림" pitchFamily="50" charset="-127"/>
            </a:endParaRPr>
          </a:p>
          <a:p>
            <a:pPr lvl="0" algn="just">
              <a:defRPr/>
            </a:pPr>
            <a:endParaRPr lang="en-US" altLang="ko-KR" sz="1800" dirty="0" smtClean="0">
              <a:solidFill>
                <a:srgbClr val="FFC000"/>
              </a:solidFill>
              <a:latin typeface="굴림" pitchFamily="50" charset="-127"/>
              <a:ea typeface="굴림" pitchFamily="50" charset="-127"/>
            </a:endParaRPr>
          </a:p>
          <a:p>
            <a:pPr lvl="0" algn="just">
              <a:defRPr/>
            </a:pPr>
            <a:endParaRPr lang="en-US" altLang="ko-KR" sz="1800" dirty="0" smtClean="0">
              <a:solidFill>
                <a:srgbClr val="FFC000"/>
              </a:solidFill>
              <a:latin typeface="굴림" pitchFamily="50" charset="-127"/>
              <a:ea typeface="굴림" pitchFamily="50" charset="-127"/>
            </a:endParaRPr>
          </a:p>
          <a:p>
            <a:pPr lvl="0" algn="just">
              <a:defRPr/>
            </a:pPr>
            <a:endParaRPr lang="en-US" altLang="ko-KR" sz="1800" dirty="0" smtClean="0">
              <a:solidFill>
                <a:srgbClr val="FFC000"/>
              </a:solidFill>
              <a:latin typeface="굴림" pitchFamily="50" charset="-127"/>
              <a:ea typeface="굴림" pitchFamily="50" charset="-127"/>
            </a:endParaRPr>
          </a:p>
          <a:p>
            <a:pPr lvl="0" algn="just">
              <a:lnSpc>
                <a:spcPts val="3100"/>
              </a:lnSpc>
              <a:defRPr/>
            </a:pPr>
            <a:endParaRPr lang="en-US" altLang="ko-KR" sz="1500" dirty="0" smtClean="0">
              <a:latin typeface="굴림" pitchFamily="50" charset="-127"/>
              <a:ea typeface="굴림" pitchFamily="50" charset="-127"/>
            </a:endParaRPr>
          </a:p>
          <a:p>
            <a:pPr lvl="0" algn="just">
              <a:defRPr/>
            </a:pPr>
            <a:endParaRPr lang="en-US" altLang="ko-KR" sz="1800" dirty="0">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extLst>
      <p:ext uri="{BB962C8B-B14F-4D97-AF65-F5344CB8AC3E}">
        <p14:creationId xmlns="" xmlns:p14="http://schemas.microsoft.com/office/powerpoint/2010/main" val="39020492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A872EAFD-7A5C-40B2-9845-5DBBD807DB31}" type="slidenum">
              <a:rPr lang="en-US" altLang="ko-KR"/>
              <a:pPr>
                <a:defRPr/>
              </a:pPr>
              <a:t>49</a:t>
            </a:fld>
            <a:endParaRPr lang="en-US" altLang="ko-KR" dirty="0"/>
          </a:p>
        </p:txBody>
      </p:sp>
      <p:sp>
        <p:nvSpPr>
          <p:cNvPr id="267266" name="Rectangle 2"/>
          <p:cNvSpPr>
            <a:spLocks noChangeArrowheads="1"/>
          </p:cNvSpPr>
          <p:nvPr/>
        </p:nvSpPr>
        <p:spPr bwMode="auto">
          <a:xfrm>
            <a:off x="250825" y="115888"/>
            <a:ext cx="8642350" cy="6481762"/>
          </a:xfrm>
          <a:prstGeom prst="rect">
            <a:avLst/>
          </a:prstGeom>
          <a:noFill/>
          <a:ln w="9525">
            <a:noFill/>
            <a:miter lim="800000"/>
            <a:headEnd/>
            <a:tailEnd/>
          </a:ln>
          <a:effectLst/>
        </p:spPr>
        <p:txBody>
          <a:bodyPr/>
          <a:lstStyle/>
          <a:p>
            <a:pPr>
              <a:defRPr/>
            </a:pPr>
            <a:endParaRPr lang="en-US" altLang="ko-KR" sz="1000" b="1" dirty="0" smtClean="0">
              <a:solidFill>
                <a:schemeClr val="accent1"/>
              </a:solidFill>
              <a:latin typeface="굴림" pitchFamily="50" charset="-127"/>
              <a:ea typeface="굴림" pitchFamily="50" charset="-127"/>
            </a:endParaRPr>
          </a:p>
          <a:p>
            <a:pPr>
              <a:defRPr/>
            </a:pPr>
            <a:r>
              <a:rPr lang="en-US" altLang="ko-KR" sz="3200" b="1" dirty="0" smtClean="0">
                <a:solidFill>
                  <a:schemeClr val="accent2"/>
                </a:solidFill>
                <a:latin typeface="굴림" pitchFamily="50" charset="-127"/>
                <a:ea typeface="굴림" pitchFamily="50" charset="-127"/>
              </a:rPr>
              <a:t>References</a:t>
            </a:r>
            <a:endParaRPr lang="en-US" altLang="ko-KR" sz="3200" b="1" dirty="0">
              <a:solidFill>
                <a:schemeClr val="accent2"/>
              </a:solidFill>
              <a:latin typeface="굴림" pitchFamily="50" charset="-127"/>
              <a:ea typeface="굴림" pitchFamily="50" charset="-127"/>
            </a:endParaRPr>
          </a:p>
          <a:p>
            <a:pPr>
              <a:defRPr/>
            </a:pPr>
            <a:endParaRPr lang="en-US" altLang="ko-KR" sz="1000" b="1" dirty="0">
              <a:solidFill>
                <a:srgbClr val="FFC000"/>
              </a:solidFill>
              <a:latin typeface="굴림" pitchFamily="50" charset="-127"/>
              <a:ea typeface="굴림" pitchFamily="50" charset="-127"/>
            </a:endParaRPr>
          </a:p>
          <a:p>
            <a:pPr>
              <a:defRPr/>
            </a:pPr>
            <a:r>
              <a:rPr lang="en-US" altLang="ko-KR" sz="1800" dirty="0" smtClean="0">
                <a:latin typeface="굴림" pitchFamily="50" charset="-127"/>
                <a:ea typeface="굴림" pitchFamily="50" charset="-127"/>
              </a:rPr>
              <a:t>Bank of Korea, 2010, </a:t>
            </a:r>
            <a:r>
              <a:rPr lang="en-US" altLang="ko-KR" sz="1800" i="1" dirty="0" smtClean="0">
                <a:latin typeface="굴림" pitchFamily="50" charset="-127"/>
                <a:ea typeface="굴림" pitchFamily="50" charset="-127"/>
              </a:rPr>
              <a:t>The Bank of Korea: History of Sixty Years</a:t>
            </a:r>
            <a:r>
              <a:rPr lang="en-US" altLang="ko-KR" sz="1800" dirty="0" smtClean="0">
                <a:latin typeface="굴림" pitchFamily="50" charset="-127"/>
                <a:ea typeface="굴림" pitchFamily="50" charset="-127"/>
              </a:rPr>
              <a:t> (in Korean), 	June 2010. </a:t>
            </a:r>
          </a:p>
          <a:p>
            <a:pPr>
              <a:defRPr/>
            </a:pPr>
            <a:r>
              <a:rPr lang="en-US" altLang="ko-KR" sz="1800" dirty="0" smtClean="0">
                <a:latin typeface="굴림" pitchFamily="50" charset="-127"/>
                <a:ea typeface="굴림" pitchFamily="50" charset="-127"/>
              </a:rPr>
              <a:t>Bank of Korea, 2012, “Market-Stabilizing Measures Taken by BOK since 	September 15, 2008” (in Korean), inside material, 2012.</a:t>
            </a:r>
          </a:p>
          <a:p>
            <a:pPr>
              <a:defRPr/>
            </a:pPr>
            <a:r>
              <a:rPr lang="en-US" altLang="ko-KR" sz="1800" dirty="0" err="1" smtClean="0">
                <a:latin typeface="굴림" pitchFamily="50" charset="-127"/>
                <a:ea typeface="굴림" pitchFamily="50" charset="-127"/>
              </a:rPr>
              <a:t>Borio</a:t>
            </a:r>
            <a:r>
              <a:rPr lang="en-US" altLang="ko-KR" sz="1800" dirty="0" smtClean="0">
                <a:latin typeface="굴림" pitchFamily="50" charset="-127"/>
                <a:ea typeface="굴림" pitchFamily="50" charset="-127"/>
              </a:rPr>
              <a:t>, Claudio, </a:t>
            </a:r>
            <a:r>
              <a:rPr lang="en-US" altLang="ko-KR" sz="1800" dirty="0" err="1" smtClean="0">
                <a:latin typeface="굴림" pitchFamily="50" charset="-127"/>
                <a:ea typeface="굴림" pitchFamily="50" charset="-127"/>
              </a:rPr>
              <a:t>Thorvald</a:t>
            </a:r>
            <a:r>
              <a:rPr lang="en-US" altLang="ko-KR" sz="1800" dirty="0" smtClean="0">
                <a:latin typeface="굴림" pitchFamily="50" charset="-127"/>
                <a:ea typeface="굴림" pitchFamily="50" charset="-127"/>
              </a:rPr>
              <a:t> G. Moe, Masao </a:t>
            </a:r>
            <a:r>
              <a:rPr lang="en-US" altLang="ko-KR" sz="1800" dirty="0" err="1" smtClean="0">
                <a:latin typeface="굴림" pitchFamily="50" charset="-127"/>
                <a:ea typeface="굴림" pitchFamily="50" charset="-127"/>
              </a:rPr>
              <a:t>Okawa</a:t>
            </a:r>
            <a:r>
              <a:rPr lang="en-US" altLang="ko-KR" sz="1800" dirty="0" smtClean="0">
                <a:latin typeface="굴림" pitchFamily="50" charset="-127"/>
                <a:ea typeface="굴림" pitchFamily="50" charset="-127"/>
              </a:rPr>
              <a:t>, and Joao A. C. Santos, 1999,  	“Central Bank Involvement in Safeguarding Financial Stability: Facts 	and Some Outstanding Issues,” Background document for an </a:t>
            </a:r>
            <a:r>
              <a:rPr lang="en-US" altLang="ko-KR" sz="1800" i="1" dirty="0" smtClean="0">
                <a:latin typeface="굴림" pitchFamily="50" charset="-127"/>
                <a:ea typeface="굴림" pitchFamily="50" charset="-127"/>
              </a:rPr>
              <a:t>ad hoc 	</a:t>
            </a:r>
            <a:r>
              <a:rPr lang="en-US" altLang="ko-KR" sz="1800" dirty="0" smtClean="0">
                <a:latin typeface="굴림" pitchFamily="50" charset="-127"/>
                <a:ea typeface="굴림" pitchFamily="50" charset="-127"/>
              </a:rPr>
              <a:t>meeting of central banks 	held on February 9-10, 1999, at the Bank 	for International Settlement, June 1999.</a:t>
            </a:r>
          </a:p>
          <a:p>
            <a:pPr>
              <a:defRPr/>
            </a:pPr>
            <a:r>
              <a:rPr lang="en-US" altLang="ko-KR" sz="1800" dirty="0" smtClean="0">
                <a:latin typeface="굴림" pitchFamily="50" charset="-127"/>
                <a:ea typeface="굴림" pitchFamily="50" charset="-127"/>
              </a:rPr>
              <a:t>Chung, Un Chan, and Hong-Bum Kim</a:t>
            </a:r>
            <a:r>
              <a:rPr lang="en-US" altLang="ko-KR" sz="1800" i="1" dirty="0" smtClean="0">
                <a:latin typeface="굴림" pitchFamily="50" charset="-127"/>
                <a:ea typeface="굴림" pitchFamily="50" charset="-127"/>
              </a:rPr>
              <a:t>, </a:t>
            </a:r>
            <a:r>
              <a:rPr lang="en-US" altLang="ko-KR" sz="1800" dirty="0" smtClean="0">
                <a:latin typeface="굴림" pitchFamily="50" charset="-127"/>
                <a:ea typeface="굴림" pitchFamily="50" charset="-127"/>
              </a:rPr>
              <a:t>2012, </a:t>
            </a:r>
            <a:r>
              <a:rPr lang="en-US" altLang="ko-KR" sz="1800" i="1" dirty="0" smtClean="0">
                <a:latin typeface="굴림" pitchFamily="50" charset="-127"/>
                <a:ea typeface="굴림" pitchFamily="50" charset="-127"/>
              </a:rPr>
              <a:t>Money and Financial Markets </a:t>
            </a:r>
            <a:r>
              <a:rPr lang="en-US" altLang="ko-KR" sz="1800" dirty="0" smtClean="0">
                <a:latin typeface="굴림" pitchFamily="50" charset="-127"/>
                <a:ea typeface="굴림" pitchFamily="50" charset="-127"/>
              </a:rPr>
              <a:t>(in 	Korean), 4</a:t>
            </a:r>
            <a:r>
              <a:rPr lang="en-US" altLang="ko-KR" sz="1800" baseline="30000" dirty="0" smtClean="0">
                <a:latin typeface="굴림" pitchFamily="50" charset="-127"/>
                <a:ea typeface="굴림" pitchFamily="50" charset="-127"/>
              </a:rPr>
              <a:t>th</a:t>
            </a:r>
            <a:r>
              <a:rPr lang="en-US" altLang="ko-KR" sz="1800" dirty="0" smtClean="0">
                <a:latin typeface="굴림" pitchFamily="50" charset="-127"/>
                <a:ea typeface="굴림" pitchFamily="50" charset="-127"/>
              </a:rPr>
              <a:t> edition, </a:t>
            </a:r>
            <a:r>
              <a:rPr lang="en-US" altLang="ko-KR" sz="1800" dirty="0" err="1" smtClean="0">
                <a:latin typeface="굴림" pitchFamily="50" charset="-127"/>
                <a:ea typeface="굴림" pitchFamily="50" charset="-127"/>
              </a:rPr>
              <a:t>Yulgok</a:t>
            </a:r>
            <a:r>
              <a:rPr lang="en-US" altLang="ko-KR" sz="1800" dirty="0" smtClean="0">
                <a:latin typeface="굴림" pitchFamily="50" charset="-127"/>
                <a:ea typeface="굴림" pitchFamily="50" charset="-127"/>
              </a:rPr>
              <a:t> Publishing Co., August 2012.</a:t>
            </a:r>
          </a:p>
          <a:p>
            <a:pPr>
              <a:defRPr/>
            </a:pPr>
            <a:r>
              <a:rPr lang="en-US" altLang="ko-KR" sz="1800" dirty="0" smtClean="0">
                <a:latin typeface="굴림" pitchFamily="50" charset="-127"/>
                <a:ea typeface="굴림" pitchFamily="50" charset="-127"/>
              </a:rPr>
              <a:t>Financial Services Commission, 2008, “Measures to Overcome the 	Financial 	Crisis” (in Korean), Press release, together with the accompanying  	reference material separately titled “2009 FSC Report to the President: 	Overcoming Financial Difficulties and Laying the Foundation for 	Financial Advancement,” December 18, 2008. </a:t>
            </a:r>
          </a:p>
          <a:p>
            <a:pPr>
              <a:defRPr/>
            </a:pPr>
            <a:r>
              <a:rPr lang="en-US" altLang="ko-KR" sz="1800" dirty="0" smtClean="0">
                <a:effectLst>
                  <a:outerShdw blurRad="38100" dist="38100" dir="2700000" algn="tl">
                    <a:srgbClr val="000000">
                      <a:alpha val="43137"/>
                    </a:srgbClr>
                  </a:outerShdw>
                </a:effectLst>
                <a:latin typeface="굴림" pitchFamily="50" charset="-127"/>
                <a:ea typeface="굴림" pitchFamily="50" charset="-127"/>
              </a:rPr>
              <a:t>Financial Services Commission, 2012, “Korea on the Road Ahead,” The Global 	Financial Crisis-related portal site operated by FSC since May 2009, 	</a:t>
            </a:r>
            <a:r>
              <a:rPr lang="en-US" altLang="ko-KR" sz="1800" dirty="0" smtClean="0">
                <a:effectLst>
                  <a:outerShdw blurRad="38100" dist="38100" dir="2700000" algn="tl">
                    <a:srgbClr val="000000">
                      <a:alpha val="43137"/>
                    </a:srgbClr>
                  </a:outerShdw>
                </a:effectLst>
                <a:latin typeface="굴림" pitchFamily="50" charset="-127"/>
                <a:ea typeface="굴림" pitchFamily="50" charset="-127"/>
                <a:hlinkClick r:id="rId2"/>
              </a:rPr>
              <a:t>www.fsc.go.kr/eng/roadahead/</a:t>
            </a:r>
            <a:r>
              <a:rPr lang="en-US" altLang="ko-KR" sz="1800" dirty="0" smtClean="0">
                <a:effectLst>
                  <a:outerShdw blurRad="38100" dist="38100" dir="2700000" algn="tl">
                    <a:srgbClr val="000000">
                      <a:alpha val="43137"/>
                    </a:srgbClr>
                  </a:outerShdw>
                </a:effectLst>
                <a:latin typeface="굴림" pitchFamily="50" charset="-127"/>
                <a:ea typeface="굴림" pitchFamily="50" charset="-127"/>
              </a:rPr>
              <a:t>, date of search: November 1, 2012. </a:t>
            </a:r>
          </a:p>
          <a:p>
            <a:pPr>
              <a:defRPr/>
            </a:pPr>
            <a:endParaRPr lang="en-US" altLang="ko-KR" sz="1800" dirty="0">
              <a:latin typeface="굴림" pitchFamily="50" charset="-127"/>
              <a:ea typeface="굴림" pitchFamily="50" charset="-127"/>
            </a:endParaRPr>
          </a:p>
        </p:txBody>
      </p:sp>
      <p:sp>
        <p:nvSpPr>
          <p:cNvPr id="922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5EFBC361-E54C-4561-85D5-F46518D3E558}" type="slidenum">
              <a:rPr lang="en-US" altLang="ko-KR"/>
              <a:pPr>
                <a:defRPr/>
              </a:pPr>
              <a:t>5</a:t>
            </a:fld>
            <a:endParaRPr lang="en-US" altLang="ko-KR" dirty="0"/>
          </a:p>
        </p:txBody>
      </p:sp>
      <p:sp>
        <p:nvSpPr>
          <p:cNvPr id="267266" name="Rectangle 2"/>
          <p:cNvSpPr>
            <a:spLocks noChangeArrowheads="1"/>
          </p:cNvSpPr>
          <p:nvPr/>
        </p:nvSpPr>
        <p:spPr bwMode="auto">
          <a:xfrm>
            <a:off x="251520" y="332656"/>
            <a:ext cx="8892480" cy="5715693"/>
          </a:xfrm>
          <a:prstGeom prst="rect">
            <a:avLst/>
          </a:prstGeom>
          <a:noFill/>
          <a:ln w="9525">
            <a:noFill/>
            <a:miter lim="800000"/>
            <a:headEnd/>
            <a:tailEnd/>
          </a:ln>
          <a:effectLst/>
        </p:spPr>
        <p:txBody>
          <a:bodyPr/>
          <a:lstStyle/>
          <a:p>
            <a:pPr>
              <a:defRPr/>
            </a:pPr>
            <a:endParaRPr lang="en-US" altLang="ko-KR" sz="1000" b="1" dirty="0" smtClean="0">
              <a:solidFill>
                <a:srgbClr val="FFC000"/>
              </a:solidFill>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a:t>
            </a:r>
            <a:r>
              <a:rPr lang="en-US" altLang="ko-KR" sz="2400" b="1" dirty="0" smtClean="0">
                <a:latin typeface="굴림" pitchFamily="50" charset="-127"/>
                <a:ea typeface="굴림" pitchFamily="50" charset="-127"/>
              </a:rPr>
              <a:t>Need to Cooperate and Coordinate</a:t>
            </a:r>
          </a:p>
          <a:p>
            <a:pPr>
              <a:defRPr/>
            </a:pPr>
            <a:endParaRPr lang="en-US" altLang="ko-KR" sz="500" b="1" dirty="0" smtClean="0">
              <a:latin typeface="굴림" pitchFamily="50" charset="-127"/>
              <a:ea typeface="굴림" pitchFamily="50" charset="-127"/>
            </a:endParaRPr>
          </a:p>
          <a:p>
            <a:pPr>
              <a:defRPr/>
            </a:pPr>
            <a:endParaRPr lang="en-US" altLang="ko-KR" sz="500" b="1" dirty="0" smtClean="0">
              <a:latin typeface="굴림" pitchFamily="50" charset="-127"/>
              <a:ea typeface="굴림" pitchFamily="50" charset="-127"/>
            </a:endParaRPr>
          </a:p>
          <a:p>
            <a:pPr>
              <a:defRPr/>
            </a:pPr>
            <a:endParaRPr lang="en-US" altLang="ko-KR" sz="500" b="1" dirty="0" smtClean="0">
              <a:latin typeface="굴림" pitchFamily="50" charset="-127"/>
              <a:ea typeface="굴림" pitchFamily="50" charset="-127"/>
            </a:endParaRPr>
          </a:p>
          <a:p>
            <a:pPr>
              <a:defRPr/>
            </a:pPr>
            <a:r>
              <a:rPr lang="en-US" altLang="ko-KR" sz="2200" dirty="0" smtClean="0">
                <a:solidFill>
                  <a:srgbClr val="FFC000"/>
                </a:solidFill>
                <a:latin typeface="굴림" pitchFamily="50" charset="-127"/>
                <a:ea typeface="굴림" pitchFamily="50" charset="-127"/>
              </a:rPr>
              <a:t>• </a:t>
            </a:r>
            <a:r>
              <a:rPr lang="en-US" altLang="ko-KR" sz="2200" dirty="0">
                <a:solidFill>
                  <a:srgbClr val="FFC000"/>
                </a:solidFill>
                <a:latin typeface="굴림" pitchFamily="50" charset="-127"/>
                <a:ea typeface="굴림" pitchFamily="50" charset="-127"/>
              </a:rPr>
              <a:t>As long as these policy functions each </a:t>
            </a:r>
            <a:r>
              <a:rPr lang="en-US" altLang="ko-KR" sz="2200" dirty="0" smtClean="0">
                <a:solidFill>
                  <a:srgbClr val="FFC000"/>
                </a:solidFill>
                <a:latin typeface="굴림" pitchFamily="50" charset="-127"/>
                <a:ea typeface="굴림" pitchFamily="50" charset="-127"/>
              </a:rPr>
              <a:t>relate to the </a:t>
            </a:r>
            <a:r>
              <a:rPr lang="en-US" altLang="ko-KR" sz="2200" dirty="0">
                <a:solidFill>
                  <a:srgbClr val="FFC000"/>
                </a:solidFill>
                <a:latin typeface="굴림" pitchFamily="50" charset="-127"/>
                <a:ea typeface="굴림" pitchFamily="50" charset="-127"/>
              </a:rPr>
              <a:t>interaction </a:t>
            </a:r>
          </a:p>
          <a:p>
            <a:pPr>
              <a:defRPr/>
            </a:pPr>
            <a:r>
              <a:rPr lang="en-US" altLang="ko-KR" sz="2200" dirty="0">
                <a:solidFill>
                  <a:srgbClr val="FFC000"/>
                </a:solidFill>
                <a:latin typeface="굴림" pitchFamily="50" charset="-127"/>
                <a:ea typeface="굴림" pitchFamily="50" charset="-127"/>
              </a:rPr>
              <a:t>  of micro and macro facets in some way or other, there arises </a:t>
            </a:r>
          </a:p>
          <a:p>
            <a:pPr>
              <a:defRPr/>
            </a:pPr>
            <a:r>
              <a:rPr lang="en-US" altLang="ko-KR" sz="2200" dirty="0">
                <a:solidFill>
                  <a:srgbClr val="FFC000"/>
                </a:solidFill>
                <a:latin typeface="굴림" pitchFamily="50" charset="-127"/>
                <a:ea typeface="굴림" pitchFamily="50" charset="-127"/>
              </a:rPr>
              <a:t>  room for policy </a:t>
            </a:r>
            <a:r>
              <a:rPr lang="en-US" altLang="ko-KR" sz="2200" dirty="0" smtClean="0">
                <a:solidFill>
                  <a:srgbClr val="FFC000"/>
                </a:solidFill>
                <a:latin typeface="굴림" pitchFamily="50" charset="-127"/>
                <a:ea typeface="굴림" pitchFamily="50" charset="-127"/>
              </a:rPr>
              <a:t>interdependency (i.e., policy conflicts and </a:t>
            </a:r>
          </a:p>
          <a:p>
            <a:pPr>
              <a:defRPr/>
            </a:pPr>
            <a:r>
              <a:rPr lang="en-US" altLang="ko-KR" sz="2200" dirty="0" smtClean="0">
                <a:solidFill>
                  <a:srgbClr val="FFC000"/>
                </a:solidFill>
                <a:latin typeface="굴림" pitchFamily="50" charset="-127"/>
                <a:ea typeface="굴림" pitchFamily="50" charset="-127"/>
              </a:rPr>
              <a:t>  complementarities) </a:t>
            </a:r>
            <a:r>
              <a:rPr lang="en-US" altLang="ko-KR" sz="1800" dirty="0" smtClean="0">
                <a:latin typeface="굴림" pitchFamily="50" charset="-127"/>
                <a:ea typeface="굴림" pitchFamily="50" charset="-127"/>
              </a:rPr>
              <a:t>(Kim, </a:t>
            </a:r>
            <a:r>
              <a:rPr lang="en-US" altLang="ko-KR" sz="1800" i="1" dirty="0" smtClean="0">
                <a:latin typeface="굴림" pitchFamily="50" charset="-127"/>
                <a:ea typeface="굴림" pitchFamily="50" charset="-127"/>
              </a:rPr>
              <a:t>et al</a:t>
            </a:r>
            <a:r>
              <a:rPr lang="en-US" altLang="ko-KR" sz="1800" dirty="0" smtClean="0">
                <a:latin typeface="굴림" pitchFamily="50" charset="-127"/>
                <a:ea typeface="굴림" pitchFamily="50" charset="-127"/>
              </a:rPr>
              <a:t>. 2002)</a:t>
            </a:r>
            <a:r>
              <a:rPr lang="en-US" altLang="ko-KR" sz="2200" dirty="0" smtClean="0">
                <a:solidFill>
                  <a:srgbClr val="FFC000"/>
                </a:solidFill>
                <a:latin typeface="굴림" pitchFamily="50" charset="-127"/>
                <a:ea typeface="굴림" pitchFamily="50" charset="-127"/>
              </a:rPr>
              <a:t>. </a:t>
            </a:r>
            <a:endParaRPr lang="en-US" altLang="ko-KR" sz="2200" dirty="0">
              <a:solidFill>
                <a:srgbClr val="FFC000"/>
              </a:solidFill>
              <a:latin typeface="굴림" pitchFamily="50" charset="-127"/>
              <a:ea typeface="굴림" pitchFamily="50" charset="-127"/>
            </a:endParaRPr>
          </a:p>
          <a:p>
            <a:pPr>
              <a:defRPr/>
            </a:pPr>
            <a:endParaRPr lang="en-US" altLang="ko-KR" sz="1000" dirty="0">
              <a:solidFill>
                <a:srgbClr val="FFC000"/>
              </a:solidFill>
              <a:latin typeface="굴림" pitchFamily="50" charset="-127"/>
              <a:ea typeface="굴림" pitchFamily="50" charset="-127"/>
            </a:endParaRPr>
          </a:p>
          <a:p>
            <a:pPr>
              <a:defRPr/>
            </a:pPr>
            <a:r>
              <a:rPr lang="en-US" altLang="ko-KR" sz="2200" dirty="0">
                <a:solidFill>
                  <a:srgbClr val="FFC000"/>
                </a:solidFill>
                <a:latin typeface="굴림" pitchFamily="50" charset="-127"/>
                <a:ea typeface="굴림" pitchFamily="50" charset="-127"/>
              </a:rPr>
              <a:t>• The </a:t>
            </a:r>
            <a:r>
              <a:rPr lang="en-US" altLang="ko-KR" sz="2200" dirty="0" smtClean="0">
                <a:solidFill>
                  <a:srgbClr val="FFC000"/>
                </a:solidFill>
                <a:latin typeface="굴림" pitchFamily="50" charset="-127"/>
                <a:ea typeface="굴림" pitchFamily="50" charset="-127"/>
              </a:rPr>
              <a:t>Global </a:t>
            </a:r>
            <a:r>
              <a:rPr lang="en-US" altLang="ko-KR" sz="2200" dirty="0">
                <a:solidFill>
                  <a:srgbClr val="FFC000"/>
                </a:solidFill>
                <a:latin typeface="굴림" pitchFamily="50" charset="-127"/>
                <a:ea typeface="굴림" pitchFamily="50" charset="-127"/>
              </a:rPr>
              <a:t>Financial Crisis has </a:t>
            </a:r>
            <a:r>
              <a:rPr lang="en-US" altLang="ko-KR" sz="2200" dirty="0" smtClean="0">
                <a:solidFill>
                  <a:srgbClr val="FFC000"/>
                </a:solidFill>
                <a:latin typeface="굴림" pitchFamily="50" charset="-127"/>
                <a:ea typeface="굴림" pitchFamily="50" charset="-127"/>
              </a:rPr>
              <a:t>recently taught the whole </a:t>
            </a:r>
            <a:r>
              <a:rPr lang="en-US" altLang="ko-KR" sz="2200" dirty="0">
                <a:solidFill>
                  <a:srgbClr val="FFC000"/>
                </a:solidFill>
                <a:latin typeface="굴림" pitchFamily="50" charset="-127"/>
                <a:ea typeface="굴림" pitchFamily="50" charset="-127"/>
              </a:rPr>
              <a:t>world </a:t>
            </a:r>
            <a:endParaRPr lang="en-US" altLang="ko-KR" sz="2200" dirty="0" smtClean="0">
              <a:solidFill>
                <a:srgbClr val="FFC000"/>
              </a:solidFill>
              <a:latin typeface="굴림" pitchFamily="50" charset="-127"/>
              <a:ea typeface="굴림" pitchFamily="50" charset="-127"/>
            </a:endParaRPr>
          </a:p>
          <a:p>
            <a:pPr>
              <a:defRPr/>
            </a:pPr>
            <a:r>
              <a:rPr lang="en-US" altLang="ko-KR" sz="2200" dirty="0" smtClean="0">
                <a:solidFill>
                  <a:srgbClr val="FFC000"/>
                </a:solidFill>
                <a:latin typeface="굴림" pitchFamily="50" charset="-127"/>
                <a:ea typeface="굴림" pitchFamily="50" charset="-127"/>
              </a:rPr>
              <a:t>  some lessons </a:t>
            </a:r>
            <a:r>
              <a:rPr lang="en-US" altLang="ko-KR" sz="2200" dirty="0">
                <a:solidFill>
                  <a:srgbClr val="FFC000"/>
                </a:solidFill>
                <a:latin typeface="굴림" pitchFamily="50" charset="-127"/>
                <a:ea typeface="굴림" pitchFamily="50" charset="-127"/>
              </a:rPr>
              <a:t>concerning financial </a:t>
            </a:r>
            <a:r>
              <a:rPr lang="en-US" altLang="ko-KR" sz="2200" dirty="0" smtClean="0">
                <a:solidFill>
                  <a:srgbClr val="FFC000"/>
                </a:solidFill>
                <a:latin typeface="굴림" pitchFamily="50" charset="-127"/>
                <a:ea typeface="굴림" pitchFamily="50" charset="-127"/>
              </a:rPr>
              <a:t>supervision such as:</a:t>
            </a:r>
            <a:r>
              <a:rPr lang="en-US" altLang="ko-KR" sz="1800" dirty="0" smtClean="0">
                <a:latin typeface="굴림" pitchFamily="50" charset="-127"/>
                <a:ea typeface="굴림" pitchFamily="50" charset="-127"/>
              </a:rPr>
              <a:t>(IMF 2011</a:t>
            </a:r>
            <a:r>
              <a:rPr lang="en-US" altLang="ko-KR" sz="1800" dirty="0">
                <a:latin typeface="굴림" pitchFamily="50" charset="-127"/>
                <a:ea typeface="굴림" pitchFamily="50" charset="-127"/>
              </a:rPr>
              <a:t>)</a:t>
            </a:r>
          </a:p>
          <a:p>
            <a:pPr>
              <a:defRPr/>
            </a:pPr>
            <a:r>
              <a:rPr lang="en-US" altLang="ko-KR" sz="2200" dirty="0">
                <a:solidFill>
                  <a:srgbClr val="FFC000"/>
                </a:solidFill>
                <a:latin typeface="굴림" pitchFamily="50" charset="-127"/>
                <a:ea typeface="굴림" pitchFamily="50" charset="-127"/>
              </a:rPr>
              <a:t> </a:t>
            </a:r>
            <a:r>
              <a:rPr lang="en-US" altLang="ko-KR" dirty="0">
                <a:latin typeface="굴림" pitchFamily="50" charset="-127"/>
                <a:ea typeface="굴림" pitchFamily="50" charset="-127"/>
              </a:rPr>
              <a:t>- Financial stability should be incorporated into central bankers’ </a:t>
            </a:r>
          </a:p>
          <a:p>
            <a:pPr>
              <a:defRPr/>
            </a:pPr>
            <a:r>
              <a:rPr lang="en-US" altLang="ko-KR" dirty="0">
                <a:latin typeface="굴림" pitchFamily="50" charset="-127"/>
                <a:ea typeface="굴림" pitchFamily="50" charset="-127"/>
              </a:rPr>
              <a:t>    </a:t>
            </a:r>
            <a:r>
              <a:rPr lang="en-US" altLang="ko-KR" dirty="0" smtClean="0">
                <a:latin typeface="굴림" pitchFamily="50" charset="-127"/>
                <a:ea typeface="굴림" pitchFamily="50" charset="-127"/>
              </a:rPr>
              <a:t>setting of the </a:t>
            </a:r>
            <a:r>
              <a:rPr lang="en-US" altLang="ko-KR" dirty="0">
                <a:latin typeface="굴림" pitchFamily="50" charset="-127"/>
                <a:ea typeface="굴림" pitchFamily="50" charset="-127"/>
              </a:rPr>
              <a:t>policy interest rates for monetary policy.</a:t>
            </a:r>
          </a:p>
          <a:p>
            <a:pPr>
              <a:defRPr/>
            </a:pPr>
            <a:r>
              <a:rPr lang="en-US" altLang="ko-KR" dirty="0">
                <a:latin typeface="굴림" pitchFamily="50" charset="-127"/>
                <a:ea typeface="굴림" pitchFamily="50" charset="-127"/>
              </a:rPr>
              <a:t> - </a:t>
            </a:r>
            <a:r>
              <a:rPr lang="en-US" altLang="ko-KR" dirty="0" smtClean="0">
                <a:latin typeface="굴림" pitchFamily="50" charset="-127"/>
                <a:ea typeface="굴림" pitchFamily="50" charset="-127"/>
              </a:rPr>
              <a:t>Macro-prudential </a:t>
            </a:r>
            <a:r>
              <a:rPr lang="en-US" altLang="ko-KR" dirty="0">
                <a:latin typeface="굴림" pitchFamily="50" charset="-127"/>
                <a:ea typeface="굴림" pitchFamily="50" charset="-127"/>
              </a:rPr>
              <a:t>policy should be added to make the </a:t>
            </a:r>
            <a:r>
              <a:rPr lang="en-US" altLang="ko-KR" dirty="0" smtClean="0">
                <a:latin typeface="굴림" pitchFamily="50" charset="-127"/>
                <a:ea typeface="굴림" pitchFamily="50" charset="-127"/>
              </a:rPr>
              <a:t>whole macro </a:t>
            </a:r>
          </a:p>
          <a:p>
            <a:pPr>
              <a:defRPr/>
            </a:pPr>
            <a:r>
              <a:rPr lang="en-US" altLang="ko-KR" dirty="0" smtClean="0">
                <a:latin typeface="굴림" pitchFamily="50" charset="-127"/>
                <a:ea typeface="굴림" pitchFamily="50" charset="-127"/>
              </a:rPr>
              <a:t>    economic </a:t>
            </a:r>
            <a:r>
              <a:rPr lang="en-US" altLang="ko-KR" dirty="0">
                <a:latin typeface="굴림" pitchFamily="50" charset="-127"/>
                <a:ea typeface="굴림" pitchFamily="50" charset="-127"/>
              </a:rPr>
              <a:t>policy framework internally coherent.    </a:t>
            </a:r>
          </a:p>
          <a:p>
            <a:pPr>
              <a:defRPr/>
            </a:pPr>
            <a:endParaRPr lang="en-US" altLang="ko-KR" sz="1000" dirty="0">
              <a:solidFill>
                <a:srgbClr val="FFC000"/>
              </a:solidFill>
              <a:latin typeface="굴림" pitchFamily="50" charset="-127"/>
              <a:ea typeface="굴림" pitchFamily="50" charset="-127"/>
            </a:endParaRPr>
          </a:p>
          <a:p>
            <a:pPr>
              <a:defRPr/>
            </a:pPr>
            <a:r>
              <a:rPr lang="en-US" altLang="ko-KR" sz="2200" dirty="0">
                <a:solidFill>
                  <a:srgbClr val="FFC000"/>
                </a:solidFill>
                <a:latin typeface="굴림" pitchFamily="50" charset="-127"/>
                <a:ea typeface="굴림" pitchFamily="50" charset="-127"/>
              </a:rPr>
              <a:t>• Hence the need, more urgent than ever, for the financial </a:t>
            </a:r>
          </a:p>
          <a:p>
            <a:pPr>
              <a:defRPr/>
            </a:pPr>
            <a:r>
              <a:rPr lang="en-US" altLang="ko-KR" sz="2200" dirty="0">
                <a:solidFill>
                  <a:srgbClr val="FFC000"/>
                </a:solidFill>
                <a:latin typeface="굴림" pitchFamily="50" charset="-127"/>
                <a:ea typeface="굴림" pitchFamily="50" charset="-127"/>
              </a:rPr>
              <a:t>  authorities to cooperate and coordinate, reducing policy </a:t>
            </a:r>
          </a:p>
          <a:p>
            <a:pPr>
              <a:defRPr/>
            </a:pPr>
            <a:r>
              <a:rPr lang="en-US" altLang="ko-KR" sz="2200" dirty="0">
                <a:solidFill>
                  <a:srgbClr val="FFC000"/>
                </a:solidFill>
                <a:latin typeface="굴림" pitchFamily="50" charset="-127"/>
                <a:ea typeface="굴림" pitchFamily="50" charset="-127"/>
              </a:rPr>
              <a:t>  conflicts and promoting </a:t>
            </a:r>
            <a:r>
              <a:rPr lang="en-US" altLang="ko-KR" sz="2200" dirty="0" smtClean="0">
                <a:solidFill>
                  <a:srgbClr val="FFC000"/>
                </a:solidFill>
                <a:latin typeface="굴림" pitchFamily="50" charset="-127"/>
                <a:ea typeface="굴림" pitchFamily="50" charset="-127"/>
              </a:rPr>
              <a:t>policy complementarities</a:t>
            </a:r>
            <a:r>
              <a:rPr lang="en-US" altLang="ko-KR" sz="2200" dirty="0">
                <a:solidFill>
                  <a:srgbClr val="FFC000"/>
                </a:solidFill>
                <a:latin typeface="굴림" pitchFamily="50" charset="-127"/>
                <a:ea typeface="굴림" pitchFamily="50" charset="-127"/>
              </a:rPr>
              <a:t>, in their </a:t>
            </a:r>
            <a:endParaRPr lang="en-US" altLang="ko-KR" sz="2200" dirty="0" smtClean="0">
              <a:solidFill>
                <a:srgbClr val="FFC000"/>
              </a:solidFill>
              <a:latin typeface="굴림" pitchFamily="50" charset="-127"/>
              <a:ea typeface="굴림" pitchFamily="50" charset="-127"/>
            </a:endParaRPr>
          </a:p>
          <a:p>
            <a:pPr>
              <a:defRPr/>
            </a:pPr>
            <a:r>
              <a:rPr lang="en-US" altLang="ko-KR" sz="2200" dirty="0" smtClean="0">
                <a:solidFill>
                  <a:srgbClr val="FFC000"/>
                </a:solidFill>
                <a:latin typeface="굴림" pitchFamily="50" charset="-127"/>
                <a:ea typeface="굴림" pitchFamily="50" charset="-127"/>
              </a:rPr>
              <a:t>  common pursuit </a:t>
            </a:r>
            <a:r>
              <a:rPr lang="en-US" altLang="ko-KR" sz="2200" dirty="0">
                <a:solidFill>
                  <a:srgbClr val="FFC000"/>
                </a:solidFill>
                <a:latin typeface="굴림" pitchFamily="50" charset="-127"/>
                <a:ea typeface="굴림" pitchFamily="50" charset="-127"/>
              </a:rPr>
              <a:t>of </a:t>
            </a:r>
            <a:r>
              <a:rPr lang="en-US" altLang="ko-KR" sz="2200" dirty="0" smtClean="0">
                <a:solidFill>
                  <a:srgbClr val="FFC000"/>
                </a:solidFill>
                <a:latin typeface="굴림" pitchFamily="50" charset="-127"/>
                <a:ea typeface="굴림" pitchFamily="50" charset="-127"/>
              </a:rPr>
              <a:t>financial stability </a:t>
            </a:r>
            <a:r>
              <a:rPr lang="en-US" altLang="ko-KR" sz="1800" dirty="0" smtClean="0">
                <a:latin typeface="굴림" pitchFamily="50" charset="-127"/>
                <a:ea typeface="굴림" pitchFamily="50" charset="-127"/>
              </a:rPr>
              <a:t>(Kim 2004b)</a:t>
            </a:r>
            <a:r>
              <a:rPr lang="en-US" altLang="ko-KR" sz="2200" dirty="0" smtClean="0">
                <a:solidFill>
                  <a:srgbClr val="FFC000"/>
                </a:solidFill>
                <a:latin typeface="굴림" pitchFamily="50" charset="-127"/>
                <a:ea typeface="굴림" pitchFamily="50" charset="-127"/>
              </a:rPr>
              <a:t>.</a:t>
            </a:r>
            <a:r>
              <a:rPr lang="en-US" altLang="ko-KR" sz="1800" dirty="0" smtClean="0">
                <a:latin typeface="굴림" pitchFamily="50" charset="-127"/>
                <a:ea typeface="굴림" pitchFamily="50" charset="-127"/>
              </a:rPr>
              <a:t> </a:t>
            </a:r>
            <a:endParaRPr lang="en-US" altLang="ko-KR" sz="1800" dirty="0">
              <a:latin typeface="굴림" pitchFamily="50" charset="-127"/>
              <a:ea typeface="굴림" pitchFamily="50" charset="-127"/>
            </a:endParaRPr>
          </a:p>
          <a:p>
            <a:pPr>
              <a:lnSpc>
                <a:spcPct val="130000"/>
              </a:lnSpc>
              <a:defRPr/>
            </a:pPr>
            <a:endParaRPr lang="en-US" altLang="ko-KR" sz="2800" b="1" dirty="0">
              <a:effectLst>
                <a:outerShdw blurRad="38100" dist="38100" dir="2700000" algn="tl">
                  <a:srgbClr val="000000"/>
                </a:outerShdw>
              </a:effectLst>
              <a:latin typeface="굴림" pitchFamily="50" charset="-127"/>
              <a:ea typeface="굴림" pitchFamily="50" charset="-127"/>
            </a:endParaRPr>
          </a:p>
        </p:txBody>
      </p:sp>
      <p:sp>
        <p:nvSpPr>
          <p:cNvPr id="7173"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
        <p:nvSpPr>
          <p:cNvPr id="2" name="직사각형 1"/>
          <p:cNvSpPr/>
          <p:nvPr/>
        </p:nvSpPr>
        <p:spPr>
          <a:xfrm>
            <a:off x="330259" y="449611"/>
            <a:ext cx="5393869" cy="53111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A872EAFD-7A5C-40B2-9845-5DBBD807DB31}" type="slidenum">
              <a:rPr lang="en-US" altLang="ko-KR"/>
              <a:pPr>
                <a:defRPr/>
              </a:pPr>
              <a:t>50</a:t>
            </a:fld>
            <a:endParaRPr lang="en-US" altLang="ko-KR" dirty="0"/>
          </a:p>
        </p:txBody>
      </p:sp>
      <p:sp>
        <p:nvSpPr>
          <p:cNvPr id="267266" name="Rectangle 2"/>
          <p:cNvSpPr>
            <a:spLocks noChangeArrowheads="1"/>
          </p:cNvSpPr>
          <p:nvPr/>
        </p:nvSpPr>
        <p:spPr bwMode="auto">
          <a:xfrm>
            <a:off x="250825" y="115888"/>
            <a:ext cx="8642350" cy="6481762"/>
          </a:xfrm>
          <a:prstGeom prst="rect">
            <a:avLst/>
          </a:prstGeom>
          <a:noFill/>
          <a:ln w="9525">
            <a:noFill/>
            <a:miter lim="800000"/>
            <a:headEnd/>
            <a:tailEnd/>
          </a:ln>
          <a:effectLst/>
        </p:spPr>
        <p:txBody>
          <a:bodyPr/>
          <a:lstStyle/>
          <a:p>
            <a:pPr>
              <a:defRPr/>
            </a:pPr>
            <a:endParaRPr lang="en-US" altLang="ko-KR"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Financial Services Commission and Financial Supervisory Service, 2008, “The 	Setup and Operation of the Joint Task Force for Financial Market 	Stability” (in Korean), September 16, 2008. </a:t>
            </a:r>
          </a:p>
          <a:p>
            <a:pPr>
              <a:defRPr/>
            </a:pPr>
            <a:r>
              <a:rPr lang="en-US" altLang="ko-KR" sz="1800" dirty="0" smtClean="0">
                <a:latin typeface="굴림" pitchFamily="50" charset="-127"/>
                <a:ea typeface="굴림" pitchFamily="50" charset="-127"/>
              </a:rPr>
              <a:t>Financial Stability Forum Working Group on Deposit Insurance, 2001, 	“Interrelationships,” Guidance for Developing Effective Deposit 	Insurance System, </a:t>
            </a:r>
            <a:r>
              <a:rPr lang="en-US" altLang="ko-KR" sz="1800" dirty="0" err="1" smtClean="0">
                <a:latin typeface="굴림" pitchFamily="50" charset="-127"/>
                <a:ea typeface="굴림" pitchFamily="50" charset="-127"/>
              </a:rPr>
              <a:t>Vol.II</a:t>
            </a:r>
            <a:r>
              <a:rPr lang="en-US" altLang="ko-KR" sz="1800" dirty="0" smtClean="0">
                <a:latin typeface="굴림" pitchFamily="50" charset="-127"/>
                <a:ea typeface="굴림" pitchFamily="50" charset="-127"/>
              </a:rPr>
              <a:t>, September 2001, pp.93-98. </a:t>
            </a:r>
          </a:p>
          <a:p>
            <a:pPr>
              <a:defRPr/>
            </a:pPr>
            <a:r>
              <a:rPr lang="en-US" altLang="ko-KR" sz="1800" dirty="0" smtClean="0">
                <a:latin typeface="굴림" pitchFamily="50" charset="-127"/>
                <a:ea typeface="굴림" pitchFamily="50" charset="-127"/>
              </a:rPr>
              <a:t>Financial Supervisory Service, 2012, “The Macro-prudential Policy Framework 	and the Current Condition of Information Sharing in Korea” (in 	Korean), inside 	material, July 2012.</a:t>
            </a:r>
          </a:p>
          <a:p>
            <a:pPr>
              <a:defRPr/>
            </a:pPr>
            <a:r>
              <a:rPr lang="en-US" altLang="ko-KR" sz="1800" dirty="0" smtClean="0">
                <a:latin typeface="굴림" pitchFamily="50" charset="-127"/>
                <a:ea typeface="굴림" pitchFamily="50" charset="-127"/>
              </a:rPr>
              <a:t>Hayward, Peter, 2000, “The Financial Sector – The Responsibilities of  the 	Public Agencies,” The Monetary and Exchange Affairs Department 	Operational Paper, MAE OP/00/XX, International Monetary Fund, 	October 2000.</a:t>
            </a:r>
          </a:p>
          <a:p>
            <a:pPr>
              <a:defRPr/>
            </a:pPr>
            <a:r>
              <a:rPr lang="en-US" altLang="ko-KR" sz="1800" dirty="0" smtClean="0">
                <a:latin typeface="굴림" pitchFamily="50" charset="-127"/>
                <a:ea typeface="굴림" pitchFamily="50" charset="-127"/>
              </a:rPr>
              <a:t>Healey, Juliette, 2001,  “Financial Stability and Central Banks: International 	Evidence,” in: Bank of England, </a:t>
            </a:r>
            <a:r>
              <a:rPr lang="en-US" altLang="ko-KR" sz="1800" i="1" dirty="0" smtClean="0">
                <a:latin typeface="굴림" pitchFamily="50" charset="-127"/>
                <a:ea typeface="굴림" pitchFamily="50" charset="-127"/>
              </a:rPr>
              <a:t>Financial Stability 	and Central Banks: 	A Global Perspective</a:t>
            </a:r>
            <a:r>
              <a:rPr lang="en-US" altLang="ko-KR" sz="1800" dirty="0" smtClean="0">
                <a:latin typeface="굴림" pitchFamily="50" charset="-127"/>
                <a:ea typeface="굴림" pitchFamily="50" charset="-127"/>
              </a:rPr>
              <a:t>, Central Bank Governors’ Series, </a:t>
            </a:r>
            <a:r>
              <a:rPr lang="en-US" altLang="ko-KR" sz="1800" dirty="0" err="1" smtClean="0">
                <a:latin typeface="굴림" pitchFamily="50" charset="-127"/>
                <a:ea typeface="굴림" pitchFamily="50" charset="-127"/>
              </a:rPr>
              <a:t>Routledge</a:t>
            </a:r>
            <a:r>
              <a:rPr lang="en-US" altLang="ko-KR" sz="1800" dirty="0" smtClean="0">
                <a:latin typeface="굴림" pitchFamily="50" charset="-127"/>
                <a:ea typeface="굴림" pitchFamily="50" charset="-127"/>
              </a:rPr>
              <a:t> 	2001, Chapter 2, pp.19-78.</a:t>
            </a:r>
          </a:p>
          <a:p>
            <a:pPr>
              <a:defRPr/>
            </a:pPr>
            <a:r>
              <a:rPr lang="en-US" altLang="ko-KR" sz="1800" dirty="0" smtClean="0">
                <a:latin typeface="굴림" pitchFamily="50" charset="-127"/>
                <a:ea typeface="굴림" pitchFamily="50" charset="-127"/>
              </a:rPr>
              <a:t>International Monetary Fund, 2009, “Republic of Korea: Staff Report for the 	2011 Article IV Consultation,” IMF Country Report 	No.09/262, July 23, 	2009. </a:t>
            </a:r>
            <a:endParaRPr lang="en-US" altLang="ko-KR" sz="1800" dirty="0" smtClean="0">
              <a:effectLst>
                <a:outerShdw blurRad="38100" dist="38100" dir="2700000" algn="tl">
                  <a:srgbClr val="000000">
                    <a:alpha val="43137"/>
                  </a:srgbClr>
                </a:outerShdw>
              </a:effectLst>
              <a:latin typeface="굴림" pitchFamily="50" charset="-127"/>
              <a:ea typeface="굴림" pitchFamily="50" charset="-127"/>
            </a:endParaRPr>
          </a:p>
          <a:p>
            <a:pPr>
              <a:defRPr/>
            </a:pPr>
            <a:endParaRPr lang="en-US" altLang="ko-KR" sz="18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a:t>
            </a:r>
          </a:p>
          <a:p>
            <a:pPr>
              <a:defRPr/>
            </a:pPr>
            <a:endParaRPr lang="en-US" altLang="ko-KR" sz="1800" dirty="0" smtClean="0">
              <a:latin typeface="굴림" pitchFamily="50" charset="-127"/>
              <a:ea typeface="굴림" pitchFamily="50" charset="-127"/>
            </a:endParaRPr>
          </a:p>
          <a:p>
            <a:pPr>
              <a:defRPr/>
            </a:pPr>
            <a:endParaRPr lang="en-US" altLang="ko-KR" dirty="0" smtClean="0">
              <a:latin typeface="굴림" pitchFamily="50" charset="-127"/>
              <a:ea typeface="굴림" pitchFamily="50" charset="-127"/>
            </a:endParaRPr>
          </a:p>
          <a:p>
            <a:pPr>
              <a:defRPr/>
            </a:pPr>
            <a:endParaRPr lang="en-US" altLang="ko-KR" dirty="0" smtClean="0">
              <a:effectLst>
                <a:outerShdw blurRad="38100" dist="38100" dir="2700000" algn="tl">
                  <a:srgbClr val="000000">
                    <a:alpha val="43137"/>
                  </a:srgbClr>
                </a:outerShdw>
              </a:effectLst>
              <a:latin typeface="굴림" pitchFamily="50" charset="-127"/>
              <a:ea typeface="굴림" pitchFamily="50" charset="-127"/>
            </a:endParaRPr>
          </a:p>
          <a:p>
            <a:pPr>
              <a:defRPr/>
            </a:pPr>
            <a:endParaRPr lang="en-US" altLang="ko-KR" dirty="0" smtClean="0">
              <a:latin typeface="굴림" pitchFamily="50" charset="-127"/>
              <a:ea typeface="굴림" pitchFamily="50" charset="-127"/>
            </a:endParaRPr>
          </a:p>
        </p:txBody>
      </p:sp>
      <p:sp>
        <p:nvSpPr>
          <p:cNvPr id="922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A872EAFD-7A5C-40B2-9845-5DBBD807DB31}" type="slidenum">
              <a:rPr lang="en-US" altLang="ko-KR"/>
              <a:pPr>
                <a:defRPr/>
              </a:pPr>
              <a:t>51</a:t>
            </a:fld>
            <a:endParaRPr lang="en-US" altLang="ko-KR" dirty="0"/>
          </a:p>
        </p:txBody>
      </p:sp>
      <p:sp>
        <p:nvSpPr>
          <p:cNvPr id="267266" name="Rectangle 2"/>
          <p:cNvSpPr>
            <a:spLocks noChangeArrowheads="1"/>
          </p:cNvSpPr>
          <p:nvPr/>
        </p:nvSpPr>
        <p:spPr bwMode="auto">
          <a:xfrm>
            <a:off x="250825" y="115888"/>
            <a:ext cx="8642350" cy="6481762"/>
          </a:xfrm>
          <a:prstGeom prst="rect">
            <a:avLst/>
          </a:prstGeom>
          <a:noFill/>
          <a:ln w="9525">
            <a:noFill/>
            <a:miter lim="800000"/>
            <a:headEnd/>
            <a:tailEnd/>
          </a:ln>
          <a:effectLst/>
        </p:spPr>
        <p:txBody>
          <a:bodyPr/>
          <a:lstStyle/>
          <a:p>
            <a:pPr>
              <a:defRPr/>
            </a:pPr>
            <a:endParaRPr lang="en-US" altLang="ko-KR" sz="1000" dirty="0" smtClean="0">
              <a:latin typeface="굴림" pitchFamily="50" charset="-127"/>
              <a:ea typeface="굴림" pitchFamily="50" charset="-127"/>
            </a:endParaRPr>
          </a:p>
          <a:p>
            <a:pPr>
              <a:defRPr/>
            </a:pPr>
            <a:endParaRPr lang="en-US" altLang="ko-KR" sz="10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International Monetary Fund, 2010, “Republic of Korea: Staff Report for the 	2010 Article IV Consultation,” IMF Country Report 	No.10/270, August 	3, 2010. </a:t>
            </a:r>
          </a:p>
          <a:p>
            <a:pPr>
              <a:defRPr/>
            </a:pPr>
            <a:r>
              <a:rPr lang="en-US" altLang="ko-KR" sz="1800" dirty="0" smtClean="0">
                <a:latin typeface="굴림" pitchFamily="50" charset="-127"/>
                <a:ea typeface="굴림" pitchFamily="50" charset="-127"/>
              </a:rPr>
              <a:t>International Monetary Fund, 2011, “Republic of Korea: Staff Report for the 	2011 Article IV Consultation,” IMF Country Report 	No.11/246, July 14, 	2011. </a:t>
            </a:r>
          </a:p>
          <a:p>
            <a:pPr>
              <a:defRPr/>
            </a:pPr>
            <a:r>
              <a:rPr lang="en-US" altLang="ko-KR" sz="1800" dirty="0" smtClean="0">
                <a:latin typeface="굴림" pitchFamily="50" charset="-127"/>
                <a:ea typeface="굴림" pitchFamily="50" charset="-127"/>
              </a:rPr>
              <a:t>International Monetary Fund, 2012, “Republic of Korea: Staff Report for the 	2012 Article IV Consultation,” IMF Country Report No.12/275, July 30, 	2011. </a:t>
            </a:r>
          </a:p>
          <a:p>
            <a:pPr>
              <a:defRPr/>
            </a:pPr>
            <a:r>
              <a:rPr lang="en-US" altLang="ko-KR" sz="1800" dirty="0" smtClean="0">
                <a:latin typeface="굴림" pitchFamily="50" charset="-127"/>
                <a:ea typeface="굴림" pitchFamily="50" charset="-127"/>
              </a:rPr>
              <a:t>Kim, Cynthia, and </a:t>
            </a:r>
            <a:r>
              <a:rPr lang="en-US" altLang="ko-KR" sz="1800" dirty="0" err="1" smtClean="0">
                <a:latin typeface="굴림" pitchFamily="50" charset="-127"/>
                <a:ea typeface="굴림" pitchFamily="50" charset="-127"/>
              </a:rPr>
              <a:t>Eunkyung</a:t>
            </a:r>
            <a:r>
              <a:rPr lang="en-US" altLang="ko-KR" sz="1800" dirty="0" smtClean="0">
                <a:latin typeface="굴림" pitchFamily="50" charset="-127"/>
                <a:ea typeface="굴림" pitchFamily="50" charset="-127"/>
              </a:rPr>
              <a:t> </a:t>
            </a:r>
            <a:r>
              <a:rPr lang="en-US" altLang="ko-KR" sz="1800" dirty="0" err="1" smtClean="0">
                <a:latin typeface="굴림" pitchFamily="50" charset="-127"/>
                <a:ea typeface="굴림" pitchFamily="50" charset="-127"/>
              </a:rPr>
              <a:t>Seo</a:t>
            </a:r>
            <a:r>
              <a:rPr lang="en-US" altLang="ko-KR" sz="1800" dirty="0" smtClean="0">
                <a:latin typeface="굴림" pitchFamily="50" charset="-127"/>
                <a:ea typeface="굴림" pitchFamily="50" charset="-127"/>
              </a:rPr>
              <a:t>, 2012, “Korea Best in Asia on Investor 	Confidence in Economy,” a column published in </a:t>
            </a:r>
            <a:r>
              <a:rPr lang="en-US" altLang="ko-KR" sz="1800" i="1" dirty="0" smtClean="0">
                <a:latin typeface="굴림" pitchFamily="50" charset="-127"/>
                <a:ea typeface="굴림" pitchFamily="50" charset="-127"/>
              </a:rPr>
              <a:t>Bloomberg</a:t>
            </a:r>
            <a:r>
              <a:rPr lang="en-US" altLang="ko-KR" sz="1800" dirty="0" smtClean="0">
                <a:latin typeface="굴림" pitchFamily="50" charset="-127"/>
                <a:ea typeface="굴림" pitchFamily="50" charset="-127"/>
              </a:rPr>
              <a:t>, October 	31, 2012.</a:t>
            </a:r>
          </a:p>
          <a:p>
            <a:pPr>
              <a:defRPr/>
            </a:pPr>
            <a:r>
              <a:rPr lang="en-US" altLang="ko-KR" sz="1800" dirty="0" smtClean="0">
                <a:latin typeface="굴림" pitchFamily="50" charset="-127"/>
                <a:ea typeface="굴림" pitchFamily="50" charset="-127"/>
              </a:rPr>
              <a:t>Kim, </a:t>
            </a:r>
            <a:r>
              <a:rPr lang="en-US" altLang="ko-KR" sz="1800" dirty="0" err="1" smtClean="0">
                <a:latin typeface="굴림" pitchFamily="50" charset="-127"/>
                <a:ea typeface="굴림" pitchFamily="50" charset="-127"/>
              </a:rPr>
              <a:t>Daesik</a:t>
            </a:r>
            <a:r>
              <a:rPr lang="en-US" altLang="ko-KR" sz="1800" dirty="0" smtClean="0">
                <a:latin typeface="굴림" pitchFamily="50" charset="-127"/>
                <a:ea typeface="굴림" pitchFamily="50" charset="-127"/>
              </a:rPr>
              <a:t>, Kyung </a:t>
            </a:r>
            <a:r>
              <a:rPr lang="en-US" altLang="ko-KR" sz="1800" dirty="0" err="1" smtClean="0">
                <a:latin typeface="굴림" pitchFamily="50" charset="-127"/>
                <a:ea typeface="굴림" pitchFamily="50" charset="-127"/>
              </a:rPr>
              <a:t>Soo</a:t>
            </a:r>
            <a:r>
              <a:rPr lang="en-US" altLang="ko-KR" sz="1800" dirty="0" smtClean="0">
                <a:latin typeface="굴림" pitchFamily="50" charset="-127"/>
                <a:ea typeface="굴림" pitchFamily="50" charset="-127"/>
              </a:rPr>
              <a:t> Kim, Hong-Bum Kim, and </a:t>
            </a:r>
            <a:r>
              <a:rPr lang="en-US" altLang="ko-KR" sz="1800" dirty="0" err="1" smtClean="0">
                <a:latin typeface="굴림" pitchFamily="50" charset="-127"/>
                <a:ea typeface="굴림" pitchFamily="50" charset="-127"/>
              </a:rPr>
              <a:t>Seok</a:t>
            </a:r>
            <a:r>
              <a:rPr lang="en-US" altLang="ko-KR" sz="1800" dirty="0" smtClean="0">
                <a:latin typeface="굴림" pitchFamily="50" charset="-127"/>
                <a:ea typeface="굴림" pitchFamily="50" charset="-127"/>
              </a:rPr>
              <a:t> Won Lee, 2002,  	“Suggestions to Improve the Deposit Insurance System in Korea” (in 	Korean), an unpublished report of the research project commissioned 	by and submitted to the Korea Money and Finance Association, 	December 2002.</a:t>
            </a:r>
          </a:p>
          <a:p>
            <a:pPr>
              <a:defRPr/>
            </a:pPr>
            <a:r>
              <a:rPr lang="en-US" altLang="ko-KR" sz="1800" dirty="0" smtClean="0">
                <a:latin typeface="굴림" pitchFamily="50" charset="-127"/>
                <a:ea typeface="굴림" pitchFamily="50" charset="-127"/>
              </a:rPr>
              <a:t>Kim, Hong-Bum, 2004a, </a:t>
            </a:r>
            <a:r>
              <a:rPr lang="en-US" altLang="ko-KR" sz="1800" i="1" dirty="0" smtClean="0">
                <a:latin typeface="굴림" pitchFamily="50" charset="-127"/>
                <a:ea typeface="굴림" pitchFamily="50" charset="-127"/>
              </a:rPr>
              <a:t>The Political Economy of Financial Supervision in 	Korea</a:t>
            </a:r>
            <a:r>
              <a:rPr lang="en-US" altLang="ko-KR" sz="1800" dirty="0" smtClean="0">
                <a:latin typeface="굴림" pitchFamily="50" charset="-127"/>
                <a:ea typeface="굴림" pitchFamily="50" charset="-127"/>
              </a:rPr>
              <a:t> (in Korean), </a:t>
            </a:r>
            <a:r>
              <a:rPr lang="en-US" altLang="ko-KR" sz="1800" dirty="0" err="1" smtClean="0">
                <a:latin typeface="굴림" pitchFamily="50" charset="-127"/>
                <a:ea typeface="굴림" pitchFamily="50" charset="-127"/>
              </a:rPr>
              <a:t>Jisik-Sanupsa</a:t>
            </a:r>
            <a:r>
              <a:rPr lang="en-US" altLang="ko-KR" sz="1800" dirty="0" smtClean="0">
                <a:latin typeface="굴림" pitchFamily="50" charset="-127"/>
                <a:ea typeface="굴림" pitchFamily="50" charset="-127"/>
              </a:rPr>
              <a:t>, June 2004.</a:t>
            </a:r>
          </a:p>
          <a:p>
            <a:pPr>
              <a:defRPr/>
            </a:pPr>
            <a:endParaRPr lang="en-US" altLang="ko-KR" sz="1800" dirty="0" smtClean="0">
              <a:latin typeface="굴림" pitchFamily="50" charset="-127"/>
              <a:ea typeface="굴림" pitchFamily="50" charset="-127"/>
            </a:endParaRPr>
          </a:p>
          <a:p>
            <a:pPr>
              <a:defRPr/>
            </a:pPr>
            <a:endParaRPr lang="en-US" altLang="ko-KR" sz="1800" dirty="0">
              <a:effectLst>
                <a:outerShdw blurRad="38100" dist="38100" dir="2700000" algn="tl">
                  <a:srgbClr val="000000">
                    <a:alpha val="43137"/>
                  </a:srgbClr>
                </a:outerShdw>
              </a:effectLst>
              <a:latin typeface="굴림" pitchFamily="50" charset="-127"/>
              <a:ea typeface="굴림" pitchFamily="50" charset="-127"/>
            </a:endParaRPr>
          </a:p>
        </p:txBody>
      </p:sp>
      <p:sp>
        <p:nvSpPr>
          <p:cNvPr id="922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A872EAFD-7A5C-40B2-9845-5DBBD807DB31}" type="slidenum">
              <a:rPr lang="en-US" altLang="ko-KR"/>
              <a:pPr>
                <a:defRPr/>
              </a:pPr>
              <a:t>52</a:t>
            </a:fld>
            <a:endParaRPr lang="en-US" altLang="ko-KR" dirty="0"/>
          </a:p>
        </p:txBody>
      </p:sp>
      <p:sp>
        <p:nvSpPr>
          <p:cNvPr id="267266" name="Rectangle 2"/>
          <p:cNvSpPr>
            <a:spLocks noChangeArrowheads="1"/>
          </p:cNvSpPr>
          <p:nvPr/>
        </p:nvSpPr>
        <p:spPr bwMode="auto">
          <a:xfrm>
            <a:off x="250824" y="115888"/>
            <a:ext cx="8893175" cy="6481762"/>
          </a:xfrm>
          <a:prstGeom prst="rect">
            <a:avLst/>
          </a:prstGeom>
          <a:noFill/>
          <a:ln w="9525">
            <a:noFill/>
            <a:miter lim="800000"/>
            <a:headEnd/>
            <a:tailEnd/>
          </a:ln>
          <a:effectLst/>
        </p:spPr>
        <p:txBody>
          <a:bodyPr/>
          <a:lstStyle/>
          <a:p>
            <a:pPr>
              <a:defRPr/>
            </a:pPr>
            <a:endParaRPr lang="en-US" altLang="ko-KR" sz="8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Kim, Hong-Bum, 2004b, “Financial Stability and the Public Agencies 	Concerned: The 	Case for Supervisory Cooperation and Checks and 	Balances,” The 	Bank of Korea </a:t>
            </a:r>
            <a:r>
              <a:rPr lang="en-US" altLang="ko-KR" sz="1800" i="1" dirty="0" smtClean="0">
                <a:latin typeface="굴림" pitchFamily="50" charset="-127"/>
                <a:ea typeface="굴림" pitchFamily="50" charset="-127"/>
              </a:rPr>
              <a:t>Economic Papers</a:t>
            </a:r>
            <a:r>
              <a:rPr lang="en-US" altLang="ko-KR" sz="1800" dirty="0" smtClean="0">
                <a:latin typeface="굴림" pitchFamily="50" charset="-127"/>
                <a:ea typeface="굴림" pitchFamily="50" charset="-127"/>
              </a:rPr>
              <a:t>, Vol.7, No.2, 	December 2004, pp.20-60.</a:t>
            </a:r>
          </a:p>
          <a:p>
            <a:pPr>
              <a:defRPr/>
            </a:pPr>
            <a:r>
              <a:rPr lang="en-US" altLang="ko-KR" sz="1800" dirty="0" smtClean="0">
                <a:latin typeface="굴림" pitchFamily="50" charset="-127"/>
                <a:ea typeface="굴림" pitchFamily="50" charset="-127"/>
              </a:rPr>
              <a:t>Kim, Hong-Bum, 2008, “Financial Supervision and the Public Sector 	Governance in Korea” (in Korean), a paper that appears in: </a:t>
            </a:r>
            <a:r>
              <a:rPr lang="en-US" altLang="ko-KR" sz="1800" dirty="0" err="1" smtClean="0">
                <a:latin typeface="굴림" pitchFamily="50" charset="-127"/>
                <a:ea typeface="굴림" pitchFamily="50" charset="-127"/>
              </a:rPr>
              <a:t>Hahm</a:t>
            </a:r>
            <a:r>
              <a:rPr lang="en-US" altLang="ko-KR" sz="1800" dirty="0" smtClean="0">
                <a:latin typeface="굴림" pitchFamily="50" charset="-127"/>
                <a:ea typeface="굴림" pitchFamily="50" charset="-127"/>
              </a:rPr>
              <a:t>, 	Chung Ho, ed., </a:t>
            </a:r>
            <a:r>
              <a:rPr lang="en-US" altLang="ko-KR" sz="1800" i="1" dirty="0" smtClean="0">
                <a:latin typeface="굴림" pitchFamily="50" charset="-127"/>
                <a:ea typeface="굴림" pitchFamily="50" charset="-127"/>
              </a:rPr>
              <a:t>The New Paradigm for the Korean Financial System</a:t>
            </a:r>
            <a:r>
              <a:rPr lang="en-US" altLang="ko-KR" sz="1800" dirty="0" smtClean="0">
                <a:latin typeface="굴림" pitchFamily="50" charset="-127"/>
                <a:ea typeface="굴림" pitchFamily="50" charset="-127"/>
              </a:rPr>
              <a:t>, 	S&amp;R Institute for Economies and Businesses, December 2008, 	pp.329-411. </a:t>
            </a:r>
          </a:p>
          <a:p>
            <a:pPr>
              <a:defRPr/>
            </a:pPr>
            <a:r>
              <a:rPr lang="en-US" altLang="ko-KR" sz="1800" dirty="0" smtClean="0">
                <a:latin typeface="굴림" pitchFamily="50" charset="-127"/>
                <a:ea typeface="굴림" pitchFamily="50" charset="-127"/>
              </a:rPr>
              <a:t>Kim, Hong-Bum, 2009,  “Cooperation and Coordination between the Financial 	Authorities: A Review of the Experiences of the United Kingdom, Norway, 	Sweden, and Korea,” </a:t>
            </a:r>
            <a:r>
              <a:rPr lang="en-US" altLang="ko-KR" sz="1800" i="1" dirty="0" smtClean="0">
                <a:latin typeface="굴림" pitchFamily="50" charset="-127"/>
                <a:ea typeface="굴림" pitchFamily="50" charset="-127"/>
              </a:rPr>
              <a:t>Seoul Journal of Economics</a:t>
            </a:r>
            <a:r>
              <a:rPr lang="en-US" altLang="ko-KR" sz="1800" dirty="0" smtClean="0">
                <a:latin typeface="굴림" pitchFamily="50" charset="-127"/>
                <a:ea typeface="굴림" pitchFamily="50" charset="-127"/>
              </a:rPr>
              <a:t>, Vol.22, No.3, Fall 	2009, pp.409-444.</a:t>
            </a:r>
          </a:p>
          <a:p>
            <a:pPr>
              <a:defRPr/>
            </a:pPr>
            <a:r>
              <a:rPr lang="en-US" altLang="ko-KR" sz="1800" dirty="0" smtClean="0">
                <a:latin typeface="굴림" pitchFamily="50" charset="-127"/>
                <a:ea typeface="굴림" pitchFamily="50" charset="-127"/>
              </a:rPr>
              <a:t>Kim, Hong-Bum, and Chung H. Lee, 2006,  “Financial Reform, Institutional 	Interdependency, and Supervisory Failure in </a:t>
            </a:r>
            <a:r>
              <a:rPr lang="en-US" altLang="ko-KR" sz="1800" dirty="0" err="1" smtClean="0">
                <a:latin typeface="굴림" pitchFamily="50" charset="-127"/>
                <a:ea typeface="굴림" pitchFamily="50" charset="-127"/>
              </a:rPr>
              <a:t>Postcrisis</a:t>
            </a:r>
            <a:r>
              <a:rPr lang="en-US" altLang="ko-KR" sz="1800" dirty="0" smtClean="0">
                <a:latin typeface="굴림" pitchFamily="50" charset="-127"/>
                <a:ea typeface="굴림" pitchFamily="50" charset="-127"/>
              </a:rPr>
              <a:t> Korea,” </a:t>
            </a:r>
            <a:r>
              <a:rPr lang="en-US" altLang="ko-KR" sz="1800" i="1" dirty="0" smtClean="0">
                <a:latin typeface="굴림" pitchFamily="50" charset="-127"/>
                <a:ea typeface="굴림" pitchFamily="50" charset="-127"/>
              </a:rPr>
              <a:t>Journal 	of East Asian Studies</a:t>
            </a:r>
            <a:r>
              <a:rPr lang="en-US" altLang="ko-KR" sz="1800" dirty="0" smtClean="0">
                <a:latin typeface="굴림" pitchFamily="50" charset="-127"/>
                <a:ea typeface="굴림" pitchFamily="50" charset="-127"/>
              </a:rPr>
              <a:t>, Vol.6, No.3, September-December 2006, 	pp.409-431.</a:t>
            </a:r>
          </a:p>
          <a:p>
            <a:pPr>
              <a:defRPr/>
            </a:pPr>
            <a:r>
              <a:rPr lang="en-US" altLang="ko-KR" sz="1800" dirty="0" smtClean="0">
                <a:latin typeface="굴림" pitchFamily="50" charset="-127"/>
                <a:ea typeface="굴림" pitchFamily="50" charset="-127"/>
              </a:rPr>
              <a:t>Lee, Gung Ho, Jin Woo Kim, Hyun Jun Park, 2011, “Both the Emergency 	Economic Council and the Crisis Management Meeting to Resume 	Operating Next Week … The Administration to Be on the Alert in All 	Directions” (in Korean), an article published in the </a:t>
            </a:r>
            <a:r>
              <a:rPr lang="en-US" altLang="ko-KR" sz="1800" i="1" dirty="0" smtClean="0">
                <a:latin typeface="굴림" pitchFamily="50" charset="-127"/>
                <a:ea typeface="굴림" pitchFamily="50" charset="-127"/>
              </a:rPr>
              <a:t>Asian Business 	Daily</a:t>
            </a:r>
            <a:r>
              <a:rPr lang="en-US" altLang="ko-KR" sz="1800" dirty="0" smtClean="0">
                <a:latin typeface="굴림" pitchFamily="50" charset="-127"/>
                <a:ea typeface="굴림" pitchFamily="50" charset="-127"/>
              </a:rPr>
              <a:t>, </a:t>
            </a:r>
            <a:r>
              <a:rPr lang="en-US" altLang="ko-KR" sz="1800" dirty="0" smtClean="0">
                <a:latin typeface="굴림" pitchFamily="50" charset="-127"/>
                <a:ea typeface="굴림" pitchFamily="50" charset="-127"/>
                <a:hlinkClick r:id="rId2"/>
              </a:rPr>
              <a:t>www.asiae.co.kr</a:t>
            </a:r>
            <a:r>
              <a:rPr lang="en-US" altLang="ko-KR" sz="1800" dirty="0" smtClean="0">
                <a:latin typeface="굴림" pitchFamily="50" charset="-127"/>
                <a:ea typeface="굴림" pitchFamily="50" charset="-127"/>
              </a:rPr>
              <a:t>, 	September 28, 2011.  </a:t>
            </a:r>
          </a:p>
          <a:p>
            <a:pPr>
              <a:defRPr/>
            </a:pPr>
            <a:endParaRPr lang="en-US" altLang="ko-KR" sz="1800" dirty="0" smtClean="0">
              <a:latin typeface="굴림" pitchFamily="50" charset="-127"/>
              <a:ea typeface="굴림" pitchFamily="50" charset="-127"/>
            </a:endParaRPr>
          </a:p>
          <a:p>
            <a:pPr>
              <a:defRPr/>
            </a:pPr>
            <a:endParaRPr lang="en-US" altLang="ko-KR" sz="1800" dirty="0" smtClean="0">
              <a:latin typeface="굴림" pitchFamily="50" charset="-127"/>
              <a:ea typeface="굴림" pitchFamily="50" charset="-127"/>
            </a:endParaRPr>
          </a:p>
          <a:p>
            <a:pPr>
              <a:defRPr/>
            </a:pPr>
            <a:endParaRPr lang="en-US" altLang="ko-KR" sz="18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a:t>
            </a:r>
          </a:p>
          <a:p>
            <a:pPr>
              <a:defRPr/>
            </a:pPr>
            <a:endParaRPr lang="en-US" altLang="ko-KR" dirty="0" smtClean="0">
              <a:latin typeface="굴림" pitchFamily="50" charset="-127"/>
              <a:ea typeface="굴림" pitchFamily="50" charset="-127"/>
            </a:endParaRPr>
          </a:p>
        </p:txBody>
      </p:sp>
      <p:sp>
        <p:nvSpPr>
          <p:cNvPr id="922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A872EAFD-7A5C-40B2-9845-5DBBD807DB31}" type="slidenum">
              <a:rPr lang="en-US" altLang="ko-KR"/>
              <a:pPr>
                <a:defRPr/>
              </a:pPr>
              <a:t>53</a:t>
            </a:fld>
            <a:endParaRPr lang="en-US" altLang="ko-KR" dirty="0"/>
          </a:p>
        </p:txBody>
      </p:sp>
      <p:sp>
        <p:nvSpPr>
          <p:cNvPr id="267266" name="Rectangle 2"/>
          <p:cNvSpPr>
            <a:spLocks noChangeArrowheads="1"/>
          </p:cNvSpPr>
          <p:nvPr/>
        </p:nvSpPr>
        <p:spPr bwMode="auto">
          <a:xfrm>
            <a:off x="250824" y="115888"/>
            <a:ext cx="8713664" cy="6481762"/>
          </a:xfrm>
          <a:prstGeom prst="rect">
            <a:avLst/>
          </a:prstGeom>
          <a:noFill/>
          <a:ln w="9525">
            <a:noFill/>
            <a:miter lim="800000"/>
            <a:headEnd/>
            <a:tailEnd/>
          </a:ln>
          <a:effectLst/>
        </p:spPr>
        <p:txBody>
          <a:bodyPr/>
          <a:lstStyle/>
          <a:p>
            <a:pPr>
              <a:defRPr/>
            </a:pPr>
            <a:endParaRPr lang="en-US" altLang="ko-KR" sz="1000" dirty="0" smtClean="0">
              <a:latin typeface="굴림" pitchFamily="50" charset="-127"/>
              <a:ea typeface="굴림" pitchFamily="50" charset="-127"/>
            </a:endParaRPr>
          </a:p>
          <a:p>
            <a:pPr>
              <a:defRPr/>
            </a:pPr>
            <a:endParaRPr lang="en-US" altLang="ko-KR" sz="10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Lee, Sang </a:t>
            </a:r>
            <a:r>
              <a:rPr lang="en-US" altLang="ko-KR" sz="1800" dirty="0" err="1" smtClean="0">
                <a:latin typeface="굴림" pitchFamily="50" charset="-127"/>
                <a:ea typeface="굴림" pitchFamily="50" charset="-127"/>
              </a:rPr>
              <a:t>Yeol</a:t>
            </a:r>
            <a:r>
              <a:rPr lang="en-US" altLang="ko-KR" sz="1800" dirty="0" smtClean="0">
                <a:latin typeface="굴림" pitchFamily="50" charset="-127"/>
                <a:ea typeface="굴림" pitchFamily="50" charset="-127"/>
              </a:rPr>
              <a:t>, 2008, “The Control Tower of MB-</a:t>
            </a:r>
            <a:r>
              <a:rPr lang="en-US" altLang="ko-KR" sz="1800" dirty="0" err="1" smtClean="0">
                <a:latin typeface="굴림" pitchFamily="50" charset="-127"/>
                <a:ea typeface="굴림" pitchFamily="50" charset="-127"/>
              </a:rPr>
              <a:t>nomics</a:t>
            </a:r>
            <a:r>
              <a:rPr lang="en-US" altLang="ko-KR" sz="1800" dirty="0" smtClean="0">
                <a:latin typeface="굴림" pitchFamily="50" charset="-127"/>
                <a:ea typeface="굴림" pitchFamily="50" charset="-127"/>
              </a:rPr>
              <a:t> is Broken” (in 	Korean), an article published in the </a:t>
            </a:r>
            <a:r>
              <a:rPr lang="en-US" altLang="ko-KR" sz="1800" i="1" dirty="0" err="1" smtClean="0">
                <a:latin typeface="굴림" pitchFamily="50" charset="-127"/>
                <a:ea typeface="굴림" pitchFamily="50" charset="-127"/>
              </a:rPr>
              <a:t>Joong</a:t>
            </a:r>
            <a:r>
              <a:rPr lang="en-US" altLang="ko-KR" sz="1800" i="1" dirty="0" smtClean="0">
                <a:latin typeface="굴림" pitchFamily="50" charset="-127"/>
                <a:ea typeface="굴림" pitchFamily="50" charset="-127"/>
              </a:rPr>
              <a:t> </a:t>
            </a:r>
            <a:r>
              <a:rPr lang="en-US" altLang="ko-KR" sz="1800" i="1" dirty="0" err="1" smtClean="0">
                <a:latin typeface="굴림" pitchFamily="50" charset="-127"/>
                <a:ea typeface="굴림" pitchFamily="50" charset="-127"/>
              </a:rPr>
              <a:t>Ang</a:t>
            </a:r>
            <a:r>
              <a:rPr lang="en-US" altLang="ko-KR" sz="1800" i="1" dirty="0" smtClean="0">
                <a:latin typeface="굴림" pitchFamily="50" charset="-127"/>
                <a:ea typeface="굴림" pitchFamily="50" charset="-127"/>
              </a:rPr>
              <a:t> Daily</a:t>
            </a:r>
            <a:r>
              <a:rPr lang="en-US" altLang="ko-KR" sz="1800" dirty="0" smtClean="0">
                <a:latin typeface="굴림" pitchFamily="50" charset="-127"/>
                <a:ea typeface="굴림" pitchFamily="50" charset="-127"/>
              </a:rPr>
              <a:t>, June 2, 2008.</a:t>
            </a:r>
          </a:p>
          <a:p>
            <a:pPr>
              <a:defRPr/>
            </a:pPr>
            <a:r>
              <a:rPr lang="en-US" altLang="ko-KR" sz="1800" dirty="0" smtClean="0">
                <a:latin typeface="굴림" pitchFamily="50" charset="-127"/>
                <a:ea typeface="굴림" pitchFamily="50" charset="-127"/>
              </a:rPr>
              <a:t>Lee, Sang </a:t>
            </a:r>
            <a:r>
              <a:rPr lang="en-US" altLang="ko-KR" sz="1800" dirty="0" err="1" smtClean="0">
                <a:latin typeface="굴림" pitchFamily="50" charset="-127"/>
                <a:ea typeface="굴림" pitchFamily="50" charset="-127"/>
              </a:rPr>
              <a:t>Yeol</a:t>
            </a:r>
            <a:r>
              <a:rPr lang="en-US" altLang="ko-KR" sz="1800" dirty="0" smtClean="0">
                <a:latin typeface="굴림" pitchFamily="50" charset="-127"/>
                <a:ea typeface="굴림" pitchFamily="50" charset="-127"/>
              </a:rPr>
              <a:t>, and </a:t>
            </a:r>
            <a:r>
              <a:rPr lang="en-US" altLang="ko-KR" sz="1800" dirty="0" err="1" smtClean="0">
                <a:latin typeface="굴림" pitchFamily="50" charset="-127"/>
                <a:ea typeface="굴림" pitchFamily="50" charset="-127"/>
              </a:rPr>
              <a:t>Namkoong</a:t>
            </a:r>
            <a:r>
              <a:rPr lang="en-US" altLang="ko-KR" sz="1800" dirty="0" smtClean="0">
                <a:latin typeface="굴림" pitchFamily="50" charset="-127"/>
                <a:ea typeface="굴림" pitchFamily="50" charset="-127"/>
              </a:rPr>
              <a:t> </a:t>
            </a:r>
            <a:r>
              <a:rPr lang="en-US" altLang="ko-KR" sz="1800" dirty="0" err="1" smtClean="0">
                <a:latin typeface="굴림" pitchFamily="50" charset="-127"/>
                <a:ea typeface="굴림" pitchFamily="50" charset="-127"/>
              </a:rPr>
              <a:t>Wook</a:t>
            </a:r>
            <a:r>
              <a:rPr lang="en-US" altLang="ko-KR" sz="1800" dirty="0" smtClean="0">
                <a:latin typeface="굴림" pitchFamily="50" charset="-127"/>
                <a:ea typeface="굴림" pitchFamily="50" charset="-127"/>
              </a:rPr>
              <a:t>, 2009, “Korean-version War Room Set </a:t>
            </a:r>
          </a:p>
          <a:p>
            <a:pPr>
              <a:defRPr/>
            </a:pPr>
            <a:r>
              <a:rPr lang="en-US" altLang="ko-KR" sz="1800" dirty="0" smtClean="0">
                <a:latin typeface="굴림" pitchFamily="50" charset="-127"/>
                <a:ea typeface="굴림" pitchFamily="50" charset="-127"/>
              </a:rPr>
              <a:t>	To Operate … The First Priority is Employment” (in Korean), an article 	published in the </a:t>
            </a:r>
            <a:r>
              <a:rPr lang="en-US" altLang="ko-KR" sz="1800" i="1" dirty="0" err="1" smtClean="0">
                <a:latin typeface="굴림" pitchFamily="50" charset="-127"/>
                <a:ea typeface="굴림" pitchFamily="50" charset="-127"/>
              </a:rPr>
              <a:t>Joong</a:t>
            </a:r>
            <a:r>
              <a:rPr lang="en-US" altLang="ko-KR" sz="1800" i="1" dirty="0" smtClean="0">
                <a:latin typeface="굴림" pitchFamily="50" charset="-127"/>
                <a:ea typeface="굴림" pitchFamily="50" charset="-127"/>
              </a:rPr>
              <a:t> </a:t>
            </a:r>
            <a:r>
              <a:rPr lang="en-US" altLang="ko-KR" sz="1800" i="1" dirty="0" err="1" smtClean="0">
                <a:latin typeface="굴림" pitchFamily="50" charset="-127"/>
                <a:ea typeface="굴림" pitchFamily="50" charset="-127"/>
              </a:rPr>
              <a:t>Ang</a:t>
            </a:r>
            <a:r>
              <a:rPr lang="en-US" altLang="ko-KR" sz="1800" i="1" dirty="0" smtClean="0">
                <a:latin typeface="굴림" pitchFamily="50" charset="-127"/>
                <a:ea typeface="굴림" pitchFamily="50" charset="-127"/>
              </a:rPr>
              <a:t> Daily</a:t>
            </a:r>
            <a:r>
              <a:rPr lang="en-US" altLang="ko-KR" sz="1800" dirty="0" smtClean="0">
                <a:latin typeface="굴림" pitchFamily="50" charset="-127"/>
                <a:ea typeface="굴림" pitchFamily="50" charset="-127"/>
              </a:rPr>
              <a:t>, January 6, 2009.</a:t>
            </a:r>
          </a:p>
          <a:p>
            <a:pPr>
              <a:defRPr/>
            </a:pPr>
            <a:r>
              <a:rPr lang="en-US" altLang="ko-KR" sz="1800" dirty="0" smtClean="0">
                <a:latin typeface="굴림" pitchFamily="50" charset="-127"/>
                <a:ea typeface="굴림" pitchFamily="50" charset="-127"/>
              </a:rPr>
              <a:t>Ministry of Finance and Economy, 2002, “Guide to Departments and Staff,” (in 	Korean), </a:t>
            </a:r>
            <a:r>
              <a:rPr lang="en-US" altLang="ko-KR" sz="1800" dirty="0" smtClean="0">
                <a:latin typeface="굴림" pitchFamily="50" charset="-127"/>
                <a:ea typeface="굴림" pitchFamily="50" charset="-127"/>
                <a:hlinkClick r:id="rId2"/>
              </a:rPr>
              <a:t>www.mofe.go.kr</a:t>
            </a:r>
            <a:r>
              <a:rPr lang="en-US" altLang="ko-KR" sz="1800" dirty="0" smtClean="0">
                <a:latin typeface="굴림" pitchFamily="50" charset="-127"/>
                <a:ea typeface="굴림" pitchFamily="50" charset="-127"/>
              </a:rPr>
              <a:t>, 2002.  </a:t>
            </a:r>
          </a:p>
          <a:p>
            <a:pPr>
              <a:defRPr/>
            </a:pPr>
            <a:r>
              <a:rPr lang="en-US" altLang="ko-KR" sz="1800" dirty="0" smtClean="0">
                <a:latin typeface="굴림" pitchFamily="50" charset="-127"/>
                <a:ea typeface="굴림" pitchFamily="50" charset="-127"/>
              </a:rPr>
              <a:t>Ministry of Strategy and Finance, 2008, “Comprehensive Policy Measures to 	Overcome the Ongoing Economic Difficulties,” Press release issued 	by MOSF, and the accompanying reference material (in Korean) 	drafted in collaboration of 9 Other Ministries and Agencies including 	Financial Services Commission, November 3, 2008.</a:t>
            </a:r>
          </a:p>
          <a:p>
            <a:pPr>
              <a:defRPr/>
            </a:pPr>
            <a:r>
              <a:rPr lang="en-US" altLang="ko-KR" sz="1800" dirty="0" smtClean="0">
                <a:latin typeface="굴림" pitchFamily="50" charset="-127"/>
                <a:ea typeface="굴림" pitchFamily="50" charset="-127"/>
              </a:rPr>
              <a:t>Ministry of Strategy and Finance, 2010,  “Crisis Management Meetings in 	Retrospect: Activities and Evaluation” (in Korean), Background review, </a:t>
            </a:r>
          </a:p>
          <a:p>
            <a:pPr>
              <a:defRPr/>
            </a:pPr>
            <a:r>
              <a:rPr lang="en-US" altLang="ko-KR" sz="1800" dirty="0" smtClean="0">
                <a:latin typeface="굴림" pitchFamily="50" charset="-127"/>
                <a:ea typeface="굴림" pitchFamily="50" charset="-127"/>
              </a:rPr>
              <a:t>	December 22, 2010.  </a:t>
            </a:r>
          </a:p>
          <a:p>
            <a:pPr>
              <a:defRPr/>
            </a:pPr>
            <a:r>
              <a:rPr lang="en-US" altLang="ko-KR" sz="1800" dirty="0" smtClean="0">
                <a:latin typeface="굴림" pitchFamily="50" charset="-127"/>
                <a:ea typeface="굴림" pitchFamily="50" charset="-127"/>
              </a:rPr>
              <a:t>Ministry of Strategy and Finance, 2012, “The 1</a:t>
            </a:r>
            <a:r>
              <a:rPr lang="en-US" altLang="ko-KR" sz="1800" baseline="30000" dirty="0" smtClean="0">
                <a:latin typeface="굴림" pitchFamily="50" charset="-127"/>
                <a:ea typeface="굴림" pitchFamily="50" charset="-127"/>
              </a:rPr>
              <a:t>st</a:t>
            </a:r>
            <a:r>
              <a:rPr lang="en-US" altLang="ko-KR" sz="1800" dirty="0" smtClean="0">
                <a:latin typeface="굴림" pitchFamily="50" charset="-127"/>
                <a:ea typeface="굴림" pitchFamily="50" charset="-127"/>
              </a:rPr>
              <a:t> Macroeconomic Policy 	Meeting Held: The Results” (in Korean), Press release, July 20, 2012.</a:t>
            </a:r>
          </a:p>
          <a:p>
            <a:pPr>
              <a:defRPr/>
            </a:pPr>
            <a:r>
              <a:rPr lang="en-US" altLang="ko-KR" sz="1800" dirty="0" smtClean="0">
                <a:solidFill>
                  <a:srgbClr val="FFFFFF"/>
                </a:solidFill>
                <a:latin typeface="굴림" pitchFamily="50" charset="-127"/>
                <a:ea typeface="굴림" pitchFamily="50" charset="-127"/>
              </a:rPr>
              <a:t>MOSF, FSC, and BOK, 2009, “Policy Responses to Reduce Domestic Risk 	Factors  Arising from the Continued Unrest in the International 	Financial Markets,”  Press release, February 26, 2009.</a:t>
            </a:r>
            <a:endParaRPr lang="en-US" altLang="ko-KR" sz="1800" dirty="0" smtClean="0">
              <a:latin typeface="굴림" pitchFamily="50" charset="-127"/>
              <a:ea typeface="굴림" pitchFamily="50" charset="-127"/>
            </a:endParaRPr>
          </a:p>
          <a:p>
            <a:pPr>
              <a:defRPr/>
            </a:pPr>
            <a:r>
              <a:rPr lang="en-US" altLang="ko-KR" sz="1800" dirty="0" smtClean="0">
                <a:latin typeface="굴림" pitchFamily="50" charset="-127"/>
                <a:ea typeface="굴림" pitchFamily="50" charset="-127"/>
              </a:rPr>
              <a:t>  </a:t>
            </a:r>
          </a:p>
          <a:p>
            <a:pPr>
              <a:defRPr/>
            </a:pPr>
            <a:endParaRPr lang="en-US" altLang="ko-KR" sz="1800" dirty="0" smtClean="0">
              <a:latin typeface="굴림" pitchFamily="50" charset="-127"/>
              <a:ea typeface="굴림" pitchFamily="50" charset="-127"/>
            </a:endParaRPr>
          </a:p>
          <a:p>
            <a:pPr>
              <a:defRPr/>
            </a:pPr>
            <a:endParaRPr lang="en-US" altLang="ko-KR" sz="1800" dirty="0" smtClean="0">
              <a:latin typeface="굴림" pitchFamily="50" charset="-127"/>
              <a:ea typeface="굴림" pitchFamily="50" charset="-127"/>
            </a:endParaRPr>
          </a:p>
          <a:p>
            <a:pPr>
              <a:defRPr/>
            </a:pPr>
            <a:endParaRPr lang="en-US" altLang="ko-KR" sz="1800" dirty="0" smtClean="0">
              <a:latin typeface="굴림" pitchFamily="50" charset="-127"/>
              <a:ea typeface="굴림" pitchFamily="50" charset="-127"/>
            </a:endParaRPr>
          </a:p>
          <a:p>
            <a:pPr>
              <a:defRPr/>
            </a:pPr>
            <a:endParaRPr lang="en-US" altLang="ko-KR" sz="1800" dirty="0" smtClean="0">
              <a:latin typeface="굴림" pitchFamily="50" charset="-127"/>
              <a:ea typeface="굴림" pitchFamily="50" charset="-127"/>
            </a:endParaRPr>
          </a:p>
        </p:txBody>
      </p:sp>
      <p:sp>
        <p:nvSpPr>
          <p:cNvPr id="922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A872EAFD-7A5C-40B2-9845-5DBBD807DB31}" type="slidenum">
              <a:rPr lang="en-US" altLang="ko-KR"/>
              <a:pPr>
                <a:defRPr/>
              </a:pPr>
              <a:t>54</a:t>
            </a:fld>
            <a:endParaRPr lang="en-US" altLang="ko-KR" dirty="0"/>
          </a:p>
        </p:txBody>
      </p:sp>
      <p:sp>
        <p:nvSpPr>
          <p:cNvPr id="267266" name="Rectangle 2"/>
          <p:cNvSpPr>
            <a:spLocks noChangeArrowheads="1"/>
          </p:cNvSpPr>
          <p:nvPr/>
        </p:nvSpPr>
        <p:spPr bwMode="auto">
          <a:xfrm>
            <a:off x="250824" y="115888"/>
            <a:ext cx="8713664" cy="6481762"/>
          </a:xfrm>
          <a:prstGeom prst="rect">
            <a:avLst/>
          </a:prstGeom>
          <a:noFill/>
          <a:ln w="9525">
            <a:noFill/>
            <a:miter lim="800000"/>
            <a:headEnd/>
            <a:tailEnd/>
          </a:ln>
          <a:effectLst/>
        </p:spPr>
        <p:txBody>
          <a:bodyPr/>
          <a:lstStyle/>
          <a:p>
            <a:pPr>
              <a:defRPr/>
            </a:pPr>
            <a:endParaRPr lang="en-US" altLang="ko-KR" sz="1800" dirty="0" smtClean="0">
              <a:solidFill>
                <a:srgbClr val="FFFFFF"/>
              </a:solidFill>
              <a:latin typeface="굴림" pitchFamily="50" charset="-127"/>
              <a:ea typeface="굴림" pitchFamily="50" charset="-127"/>
            </a:endParaRPr>
          </a:p>
          <a:p>
            <a:pPr>
              <a:defRPr/>
            </a:pPr>
            <a:endParaRPr lang="en-US" altLang="ko-KR" sz="1800" dirty="0" smtClean="0">
              <a:solidFill>
                <a:srgbClr val="FFFFFF"/>
              </a:solidFill>
              <a:latin typeface="굴림" pitchFamily="50" charset="-127"/>
              <a:ea typeface="굴림" pitchFamily="50" charset="-127"/>
            </a:endParaRPr>
          </a:p>
          <a:p>
            <a:pPr>
              <a:defRPr/>
            </a:pPr>
            <a:r>
              <a:rPr lang="en-US" altLang="ko-KR" sz="1800" dirty="0" smtClean="0">
                <a:latin typeface="굴림" pitchFamily="50" charset="-127"/>
                <a:ea typeface="굴림" pitchFamily="50" charset="-127"/>
              </a:rPr>
              <a:t>MOSF Minister, FSC Chairman, and BOK Governor, 2008, “Proposed Measures 	to Overcome Uncertainties in the International Financial Markets,” The 	Joint Statement, together with the accompanying reference material 	(in Korean) drafted by MOSF, FSC and BOK, October 19, 2008.</a:t>
            </a:r>
          </a:p>
          <a:p>
            <a:pPr>
              <a:defRPr/>
            </a:pPr>
            <a:r>
              <a:rPr lang="en-US" altLang="ko-KR" sz="1800" dirty="0" smtClean="0">
                <a:latin typeface="굴림" pitchFamily="50" charset="-127"/>
                <a:ea typeface="굴림" pitchFamily="50" charset="-127"/>
              </a:rPr>
              <a:t>The Office of the President, 2010, “One Year since the Emergency 	Economic 	Council” (in Korean), </a:t>
            </a:r>
            <a:r>
              <a:rPr lang="en-US" altLang="ko-KR" sz="1800" i="1" dirty="0" smtClean="0">
                <a:latin typeface="굴림" pitchFamily="50" charset="-127"/>
                <a:ea typeface="굴림" pitchFamily="50" charset="-127"/>
              </a:rPr>
              <a:t>Policy News</a:t>
            </a:r>
            <a:r>
              <a:rPr lang="en-US" altLang="ko-KR" sz="1800" dirty="0" smtClean="0">
                <a:latin typeface="굴림" pitchFamily="50" charset="-127"/>
                <a:ea typeface="굴림" pitchFamily="50" charset="-127"/>
              </a:rPr>
              <a:t>, Vol.41, January 6, 2010.</a:t>
            </a:r>
          </a:p>
          <a:p>
            <a:pPr>
              <a:defRPr/>
            </a:pPr>
            <a:r>
              <a:rPr lang="en-US" altLang="ko-KR" sz="1800" dirty="0" smtClean="0">
                <a:latin typeface="굴림" pitchFamily="50" charset="-127"/>
                <a:ea typeface="굴림" pitchFamily="50" charset="-127"/>
              </a:rPr>
              <a:t>The Office of the President, 2012, “Credit Ratings of Korea Upgraded by All the 	Three Credit Rating Agencies” (in Korean), </a:t>
            </a:r>
            <a:r>
              <a:rPr lang="en-US" altLang="ko-KR" sz="1800" i="1" dirty="0" smtClean="0">
                <a:latin typeface="굴림" pitchFamily="50" charset="-127"/>
                <a:ea typeface="굴림" pitchFamily="50" charset="-127"/>
              </a:rPr>
              <a:t>Policy News</a:t>
            </a:r>
            <a:r>
              <a:rPr lang="en-US" altLang="ko-KR" sz="1800" dirty="0" smtClean="0">
                <a:latin typeface="굴림" pitchFamily="50" charset="-127"/>
                <a:ea typeface="굴림" pitchFamily="50" charset="-127"/>
              </a:rPr>
              <a:t>, Vol.132, 	September 27, 2012.</a:t>
            </a:r>
          </a:p>
          <a:p>
            <a:pPr>
              <a:defRPr/>
            </a:pPr>
            <a:r>
              <a:rPr lang="en-US" altLang="ko-KR" sz="1800" dirty="0" smtClean="0">
                <a:latin typeface="굴림" pitchFamily="50" charset="-127"/>
                <a:ea typeface="굴림" pitchFamily="50" charset="-127"/>
              </a:rPr>
              <a:t>Organization for Economic Cooperation and Development, 1999, </a:t>
            </a:r>
            <a:r>
              <a:rPr lang="en-US" altLang="ko-KR" sz="1800" i="1" dirty="0" smtClean="0">
                <a:latin typeface="굴림" pitchFamily="50" charset="-127"/>
                <a:ea typeface="굴림" pitchFamily="50" charset="-127"/>
              </a:rPr>
              <a:t>OECD 	Economic Surveys: Korea 1999</a:t>
            </a:r>
            <a:r>
              <a:rPr lang="en-US" altLang="ko-KR" sz="1800" dirty="0" smtClean="0">
                <a:latin typeface="굴림" pitchFamily="50" charset="-127"/>
                <a:ea typeface="굴림" pitchFamily="50" charset="-127"/>
              </a:rPr>
              <a:t>, September</a:t>
            </a:r>
            <a:r>
              <a:rPr lang="ko-KR" altLang="en-US" sz="1800" dirty="0" smtClean="0">
                <a:latin typeface="굴림" pitchFamily="50" charset="-127"/>
                <a:ea typeface="굴림" pitchFamily="50" charset="-127"/>
              </a:rPr>
              <a:t> </a:t>
            </a:r>
            <a:r>
              <a:rPr lang="en-US" altLang="ko-KR" sz="1800" dirty="0" smtClean="0">
                <a:latin typeface="굴림" pitchFamily="50" charset="-127"/>
                <a:ea typeface="굴림" pitchFamily="50" charset="-127"/>
              </a:rPr>
              <a:t>15, 1999. </a:t>
            </a:r>
          </a:p>
          <a:p>
            <a:pPr>
              <a:defRPr/>
            </a:pPr>
            <a:r>
              <a:rPr lang="en-US" altLang="ko-KR" sz="1800" dirty="0" err="1" smtClean="0">
                <a:latin typeface="굴림" pitchFamily="50" charset="-127"/>
                <a:ea typeface="굴림" pitchFamily="50" charset="-127"/>
              </a:rPr>
              <a:t>Pesek</a:t>
            </a:r>
            <a:r>
              <a:rPr lang="en-US" altLang="ko-KR" sz="1800" dirty="0" smtClean="0">
                <a:latin typeface="굴림" pitchFamily="50" charset="-127"/>
                <a:ea typeface="굴림" pitchFamily="50" charset="-127"/>
              </a:rPr>
              <a:t>, William, “ ‘</a:t>
            </a:r>
            <a:r>
              <a:rPr lang="en-US" altLang="ko-KR" sz="1800" dirty="0" err="1" smtClean="0">
                <a:latin typeface="굴림" pitchFamily="50" charset="-127"/>
                <a:ea typeface="굴림" pitchFamily="50" charset="-127"/>
              </a:rPr>
              <a:t>Gangnam</a:t>
            </a:r>
            <a:r>
              <a:rPr lang="en-US" altLang="ko-KR" sz="1800" dirty="0" smtClean="0">
                <a:latin typeface="굴림" pitchFamily="50" charset="-127"/>
                <a:ea typeface="굴림" pitchFamily="50" charset="-127"/>
              </a:rPr>
              <a:t> Style’ Tells Economic Truth of Our Day,” a 	column published in </a:t>
            </a:r>
            <a:r>
              <a:rPr lang="en-US" altLang="ko-KR" sz="1800" i="1" dirty="0" smtClean="0">
                <a:latin typeface="굴림" pitchFamily="50" charset="-127"/>
                <a:ea typeface="굴림" pitchFamily="50" charset="-127"/>
              </a:rPr>
              <a:t>Bloomberg</a:t>
            </a:r>
            <a:r>
              <a:rPr lang="en-US" altLang="ko-KR" sz="1800" dirty="0" smtClean="0">
                <a:latin typeface="굴림" pitchFamily="50" charset="-127"/>
                <a:ea typeface="굴림" pitchFamily="50" charset="-127"/>
              </a:rPr>
              <a:t>, October 15, 2012.  </a:t>
            </a:r>
          </a:p>
          <a:p>
            <a:pPr>
              <a:defRPr/>
            </a:pPr>
            <a:r>
              <a:rPr lang="en-US" altLang="ko-KR" sz="1800" dirty="0" err="1" smtClean="0">
                <a:latin typeface="굴림" pitchFamily="50" charset="-127"/>
                <a:ea typeface="굴림" pitchFamily="50" charset="-127"/>
              </a:rPr>
              <a:t>Vinals</a:t>
            </a:r>
            <a:r>
              <a:rPr lang="en-US" altLang="ko-KR" sz="1800" dirty="0" smtClean="0">
                <a:latin typeface="굴림" pitchFamily="50" charset="-127"/>
                <a:ea typeface="굴림" pitchFamily="50" charset="-127"/>
              </a:rPr>
              <a:t>, Jose, “The Do’s and Don’ts of Macro-prudential Policy,” Speech 	delivered at the European Commission and ECB Conference on 	Financial Integration and Stability held in Brussels, Belgium, May 2, 	2011.</a:t>
            </a:r>
          </a:p>
          <a:p>
            <a:pPr>
              <a:defRPr/>
            </a:pPr>
            <a:endParaRPr lang="en-US" altLang="ko-KR" sz="1800" dirty="0" smtClean="0">
              <a:latin typeface="굴림" pitchFamily="50" charset="-127"/>
              <a:ea typeface="굴림" pitchFamily="50" charset="-127"/>
            </a:endParaRPr>
          </a:p>
          <a:p>
            <a:pPr>
              <a:defRPr/>
            </a:pPr>
            <a:endParaRPr lang="en-US" altLang="ko-KR" sz="1800" dirty="0" smtClean="0">
              <a:latin typeface="굴림" pitchFamily="50" charset="-127"/>
              <a:ea typeface="굴림" pitchFamily="50" charset="-127"/>
            </a:endParaRPr>
          </a:p>
          <a:p>
            <a:pPr>
              <a:defRPr/>
            </a:pPr>
            <a:endParaRPr lang="en-US" altLang="ko-KR" dirty="0" smtClean="0">
              <a:latin typeface="굴림" pitchFamily="50" charset="-127"/>
              <a:ea typeface="굴림" pitchFamily="50" charset="-127"/>
            </a:endParaRPr>
          </a:p>
        </p:txBody>
      </p:sp>
      <p:sp>
        <p:nvSpPr>
          <p:cNvPr id="922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dirty="0"/>
              <a:t>ⓒ </a:t>
            </a:r>
            <a:r>
              <a:rPr lang="en-US" altLang="ko-KR" dirty="0" smtClean="0"/>
              <a:t>2012 </a:t>
            </a:r>
            <a:r>
              <a:rPr lang="en-US" altLang="ko-KR" dirty="0"/>
              <a:t>Hong-Bum </a:t>
            </a:r>
            <a:r>
              <a:rPr lang="en-US" altLang="ko-KR" dirty="0" smtClean="0"/>
              <a:t>Kim; All Rights Reserved</a:t>
            </a:r>
            <a:endParaRPr lang="en-US" altLang="ko-KR" dirty="0"/>
          </a:p>
        </p:txBody>
      </p:sp>
      <p:sp>
        <p:nvSpPr>
          <p:cNvPr id="5" name="Rectangle 43"/>
          <p:cNvSpPr>
            <a:spLocks noGrp="1" noChangeArrowheads="1"/>
          </p:cNvSpPr>
          <p:nvPr>
            <p:ph type="sldNum" sz="quarter" idx="12"/>
          </p:nvPr>
        </p:nvSpPr>
        <p:spPr/>
        <p:txBody>
          <a:bodyPr/>
          <a:lstStyle/>
          <a:p>
            <a:pPr>
              <a:defRPr/>
            </a:pPr>
            <a:fld id="{3D7DDBCB-A6C1-4215-B108-89FDF2335FC1}" type="slidenum">
              <a:rPr lang="en-US" altLang="ko-KR"/>
              <a:pPr>
                <a:defRPr/>
              </a:pPr>
              <a:t>55</a:t>
            </a:fld>
            <a:endParaRPr lang="en-US" altLang="ko-KR"/>
          </a:p>
        </p:txBody>
      </p:sp>
      <p:sp>
        <p:nvSpPr>
          <p:cNvPr id="523266" name="Rectangle 2"/>
          <p:cNvSpPr>
            <a:spLocks noChangeArrowheads="1"/>
          </p:cNvSpPr>
          <p:nvPr/>
        </p:nvSpPr>
        <p:spPr bwMode="auto">
          <a:xfrm>
            <a:off x="250825" y="115888"/>
            <a:ext cx="8496300" cy="6408737"/>
          </a:xfrm>
          <a:prstGeom prst="rect">
            <a:avLst/>
          </a:prstGeom>
          <a:noFill/>
          <a:ln w="9525">
            <a:noFill/>
            <a:miter lim="800000"/>
            <a:headEnd/>
            <a:tailEnd/>
          </a:ln>
          <a:effectLst/>
        </p:spPr>
        <p:txBody>
          <a:bodyPr/>
          <a:lstStyle/>
          <a:p>
            <a:pPr>
              <a:defRPr/>
            </a:pPr>
            <a:endParaRPr lang="en-US" altLang="ko-KR" sz="3600" b="1" dirty="0">
              <a:solidFill>
                <a:schemeClr val="folHlink"/>
              </a:solidFill>
              <a:effectLst>
                <a:outerShdw blurRad="38100" dist="38100" dir="2700000" algn="tl">
                  <a:srgbClr val="000000"/>
                </a:outerShdw>
              </a:effectLst>
            </a:endParaRPr>
          </a:p>
          <a:p>
            <a:pPr>
              <a:defRPr/>
            </a:pPr>
            <a:endParaRPr lang="en-US" altLang="ko-KR" sz="3600" b="1" dirty="0">
              <a:solidFill>
                <a:schemeClr val="folHlink"/>
              </a:solidFill>
              <a:effectLst>
                <a:outerShdw blurRad="38100" dist="38100" dir="2700000" algn="tl">
                  <a:srgbClr val="000000"/>
                </a:outerShdw>
              </a:effectLst>
            </a:endParaRPr>
          </a:p>
          <a:p>
            <a:pPr algn="ctr">
              <a:defRPr/>
            </a:pPr>
            <a:endParaRPr lang="en-US" altLang="ko-KR" sz="3600" b="1" dirty="0">
              <a:solidFill>
                <a:schemeClr val="folHlink"/>
              </a:solidFill>
              <a:effectLst>
                <a:outerShdw blurRad="38100" dist="38100" dir="2700000" algn="tl">
                  <a:srgbClr val="000000"/>
                </a:outerShdw>
              </a:effectLst>
            </a:endParaRPr>
          </a:p>
          <a:p>
            <a:pPr algn="ctr">
              <a:defRPr/>
            </a:pPr>
            <a:endParaRPr lang="en-US" altLang="ko-KR" sz="3600" b="1" dirty="0">
              <a:solidFill>
                <a:schemeClr val="folHlink"/>
              </a:solidFill>
              <a:effectLst>
                <a:outerShdw blurRad="38100" dist="38100" dir="2700000" algn="tl">
                  <a:srgbClr val="000000"/>
                </a:outerShdw>
              </a:effectLst>
            </a:endParaRPr>
          </a:p>
          <a:p>
            <a:pPr algn="ctr">
              <a:defRPr/>
            </a:pPr>
            <a:r>
              <a:rPr lang="en-US" altLang="ko-KR" sz="4400" b="1" dirty="0">
                <a:solidFill>
                  <a:schemeClr val="folHlink"/>
                </a:solidFill>
                <a:effectLst>
                  <a:outerShdw blurRad="38100" dist="38100" dir="2700000" algn="tl">
                    <a:srgbClr val="000000"/>
                  </a:outerShdw>
                </a:effectLst>
              </a:rPr>
              <a:t/>
            </a:r>
            <a:br>
              <a:rPr lang="en-US" altLang="ko-KR" sz="4400" b="1" dirty="0">
                <a:solidFill>
                  <a:schemeClr val="folHlink"/>
                </a:solidFill>
                <a:effectLst>
                  <a:outerShdw blurRad="38100" dist="38100" dir="2700000" algn="tl">
                    <a:srgbClr val="000000"/>
                  </a:outerShdw>
                </a:effectLst>
              </a:rPr>
            </a:br>
            <a:r>
              <a:rPr lang="en-US" altLang="ko-KR" sz="4400" b="1" dirty="0" smtClean="0">
                <a:solidFill>
                  <a:schemeClr val="folHlink"/>
                </a:solidFill>
                <a:effectLst>
                  <a:outerShdw blurRad="38100" dist="38100" dir="2700000" algn="tl">
                    <a:srgbClr val="000000"/>
                  </a:outerShdw>
                </a:effectLst>
              </a:rPr>
              <a:t>Thank You!</a:t>
            </a:r>
            <a:endParaRPr lang="en-US" altLang="ko-KR" sz="7200" b="1" dirty="0">
              <a:solidFill>
                <a:schemeClr val="folHlink"/>
              </a:solidFill>
              <a:effectLst>
                <a:outerShdw blurRad="38100" dist="38100" dir="2700000" algn="tl">
                  <a:srgbClr val="000000"/>
                </a:outerShdw>
              </a:effectLst>
            </a:endParaRPr>
          </a:p>
        </p:txBody>
      </p:sp>
      <p:sp>
        <p:nvSpPr>
          <p:cNvPr id="3994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charset="-127"/>
              <a:ea typeface="굴림" charset="-127"/>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96FD4A2D-3E3B-438D-B94B-18145F32CB20}" type="slidenum">
              <a:rPr lang="en-US" altLang="ko-KR"/>
              <a:pPr>
                <a:defRPr/>
              </a:pPr>
              <a:t>6</a:t>
            </a:fld>
            <a:endParaRPr lang="en-US" altLang="ko-KR" dirty="0"/>
          </a:p>
        </p:txBody>
      </p:sp>
      <p:sp>
        <p:nvSpPr>
          <p:cNvPr id="267266" name="Rectangle 2"/>
          <p:cNvSpPr>
            <a:spLocks noChangeArrowheads="1"/>
          </p:cNvSpPr>
          <p:nvPr/>
        </p:nvSpPr>
        <p:spPr bwMode="auto">
          <a:xfrm>
            <a:off x="250825" y="260350"/>
            <a:ext cx="8713663" cy="6264275"/>
          </a:xfrm>
          <a:prstGeom prst="rect">
            <a:avLst/>
          </a:prstGeom>
          <a:noFill/>
          <a:ln w="9525">
            <a:noFill/>
            <a:miter lim="800000"/>
            <a:headEnd/>
            <a:tailEnd/>
          </a:ln>
          <a:effectLst/>
        </p:spPr>
        <p:txBody>
          <a:bodyPr/>
          <a:lstStyle/>
          <a:p>
            <a:pPr>
              <a:defRPr/>
            </a:pPr>
            <a:r>
              <a:rPr lang="en-US" altLang="ko-KR" sz="2800" b="1" dirty="0" smtClean="0">
                <a:solidFill>
                  <a:schemeClr val="accent2"/>
                </a:solidFill>
                <a:latin typeface="굴림" pitchFamily="50" charset="-127"/>
                <a:ea typeface="굴림" pitchFamily="50" charset="-127"/>
              </a:rPr>
              <a:t>(Preconditions: Goodwill </a:t>
            </a:r>
            <a:r>
              <a:rPr lang="en-US" altLang="ko-KR" sz="2800" b="1" dirty="0">
                <a:solidFill>
                  <a:schemeClr val="accent2"/>
                </a:solidFill>
                <a:latin typeface="굴림" pitchFamily="50" charset="-127"/>
                <a:ea typeface="굴림" pitchFamily="50" charset="-127"/>
              </a:rPr>
              <a:t>and </a:t>
            </a:r>
            <a:r>
              <a:rPr lang="en-US" altLang="ko-KR" sz="2800" b="1" dirty="0" smtClean="0">
                <a:solidFill>
                  <a:schemeClr val="accent2"/>
                </a:solidFill>
                <a:latin typeface="굴림" pitchFamily="50" charset="-127"/>
                <a:ea typeface="굴림" pitchFamily="50" charset="-127"/>
              </a:rPr>
              <a:t>Ability) </a:t>
            </a:r>
            <a:endParaRPr lang="en-US" altLang="ko-KR" sz="2800" b="1" dirty="0">
              <a:solidFill>
                <a:schemeClr val="accent2"/>
              </a:solidFill>
              <a:latin typeface="굴림" pitchFamily="50" charset="-127"/>
              <a:ea typeface="굴림" pitchFamily="50" charset="-127"/>
            </a:endParaRPr>
          </a:p>
          <a:p>
            <a:pPr>
              <a:defRPr/>
            </a:pPr>
            <a:endParaRPr lang="en-US" altLang="ko-KR" sz="1000" b="1" dirty="0">
              <a:solidFill>
                <a:srgbClr val="FFC000"/>
              </a:solidFill>
              <a:latin typeface="굴림" pitchFamily="50" charset="-127"/>
              <a:ea typeface="굴림" pitchFamily="50" charset="-127"/>
            </a:endParaRPr>
          </a:p>
          <a:p>
            <a:pPr>
              <a:defRPr/>
            </a:pPr>
            <a:r>
              <a:rPr lang="en-US" altLang="ko-KR" sz="2200" b="1" dirty="0">
                <a:solidFill>
                  <a:srgbClr val="FFC000"/>
                </a:solidFill>
                <a:latin typeface="굴림" pitchFamily="50" charset="-127"/>
                <a:ea typeface="굴림" pitchFamily="50" charset="-127"/>
              </a:rPr>
              <a:t>• Goodwill </a:t>
            </a:r>
            <a:r>
              <a:rPr lang="en-US" altLang="ko-KR" sz="2200" b="1" dirty="0" smtClean="0">
                <a:solidFill>
                  <a:srgbClr val="FFC000"/>
                </a:solidFill>
                <a:latin typeface="굴림" pitchFamily="50" charset="-127"/>
                <a:ea typeface="굴림" pitchFamily="50" charset="-127"/>
              </a:rPr>
              <a:t>of each </a:t>
            </a:r>
            <a:r>
              <a:rPr lang="en-US" altLang="ko-KR" sz="2200" b="1" dirty="0">
                <a:solidFill>
                  <a:srgbClr val="FFC000"/>
                </a:solidFill>
                <a:latin typeface="굴림" pitchFamily="50" charset="-127"/>
                <a:ea typeface="굴림" pitchFamily="50" charset="-127"/>
              </a:rPr>
              <a:t>financial </a:t>
            </a:r>
            <a:r>
              <a:rPr lang="en-US" altLang="ko-KR" sz="2200" b="1" dirty="0" smtClean="0">
                <a:solidFill>
                  <a:srgbClr val="FFC000"/>
                </a:solidFill>
                <a:latin typeface="굴림" pitchFamily="50" charset="-127"/>
                <a:ea typeface="굴림" pitchFamily="50" charset="-127"/>
              </a:rPr>
              <a:t>authority </a:t>
            </a:r>
            <a:r>
              <a:rPr lang="en-US" altLang="ko-KR" sz="1800" dirty="0" smtClean="0">
                <a:latin typeface="굴림" pitchFamily="50" charset="-127"/>
                <a:ea typeface="굴림" pitchFamily="50" charset="-127"/>
              </a:rPr>
              <a:t>(FSFWGDI 2001)</a:t>
            </a:r>
            <a:r>
              <a:rPr lang="en-US" altLang="ko-KR" sz="1800" dirty="0" smtClean="0">
                <a:solidFill>
                  <a:srgbClr val="FFC000"/>
                </a:solidFill>
                <a:latin typeface="굴림" pitchFamily="50" charset="-127"/>
                <a:ea typeface="굴림" pitchFamily="50" charset="-127"/>
              </a:rPr>
              <a:t>.</a:t>
            </a:r>
            <a:endParaRPr lang="en-US" altLang="ko-KR" sz="1800" dirty="0">
              <a:solidFill>
                <a:srgbClr val="FFC000"/>
              </a:solidFill>
              <a:latin typeface="굴림" pitchFamily="50" charset="-127"/>
              <a:ea typeface="굴림" pitchFamily="50" charset="-127"/>
            </a:endParaRPr>
          </a:p>
          <a:p>
            <a:pPr>
              <a:defRPr/>
            </a:pPr>
            <a:r>
              <a:rPr lang="en-US" altLang="ko-KR" sz="2200" b="1" dirty="0" smtClean="0">
                <a:solidFill>
                  <a:srgbClr val="FFC000"/>
                </a:solidFill>
                <a:latin typeface="굴림" pitchFamily="50" charset="-127"/>
                <a:ea typeface="굴림" pitchFamily="50" charset="-127"/>
              </a:rPr>
              <a:t> </a:t>
            </a:r>
            <a:r>
              <a:rPr lang="en-US" altLang="ko-KR" dirty="0">
                <a:latin typeface="굴림" pitchFamily="50" charset="-127"/>
                <a:ea typeface="굴림" pitchFamily="50" charset="-127"/>
              </a:rPr>
              <a:t>- Goodwill </a:t>
            </a:r>
            <a:r>
              <a:rPr lang="en-US" altLang="ko-KR" dirty="0" smtClean="0">
                <a:latin typeface="굴림" pitchFamily="50" charset="-127"/>
                <a:ea typeface="굴림" pitchFamily="50" charset="-127"/>
              </a:rPr>
              <a:t>implies “a </a:t>
            </a:r>
            <a:r>
              <a:rPr lang="en-US" altLang="ko-KR" dirty="0">
                <a:latin typeface="굴림" pitchFamily="50" charset="-127"/>
                <a:ea typeface="굴림" pitchFamily="50" charset="-127"/>
              </a:rPr>
              <a:t>sincere willingness to share </a:t>
            </a:r>
            <a:r>
              <a:rPr lang="en-US" altLang="ko-KR" dirty="0" smtClean="0">
                <a:latin typeface="굴림" pitchFamily="50" charset="-127"/>
                <a:ea typeface="굴림" pitchFamily="50" charset="-127"/>
              </a:rPr>
              <a:t>information and </a:t>
            </a:r>
          </a:p>
          <a:p>
            <a:pPr>
              <a:defRPr/>
            </a:pPr>
            <a:r>
              <a:rPr lang="en-US" altLang="ko-KR" dirty="0" smtClean="0">
                <a:latin typeface="굴림" pitchFamily="50" charset="-127"/>
                <a:ea typeface="굴림" pitchFamily="50" charset="-127"/>
              </a:rPr>
              <a:t>    cooperate with other agencies and</a:t>
            </a:r>
            <a:r>
              <a:rPr lang="en-US" altLang="ko-KR" dirty="0">
                <a:latin typeface="굴림" pitchFamily="50" charset="-127"/>
                <a:ea typeface="굴림" pitchFamily="50" charset="-127"/>
              </a:rPr>
              <a:t>, if </a:t>
            </a:r>
            <a:r>
              <a:rPr lang="en-US" altLang="ko-KR" dirty="0" smtClean="0">
                <a:latin typeface="굴림" pitchFamily="50" charset="-127"/>
                <a:ea typeface="굴림" pitchFamily="50" charset="-127"/>
              </a:rPr>
              <a:t>necessary to financial stability, </a:t>
            </a:r>
          </a:p>
          <a:p>
            <a:pPr>
              <a:defRPr/>
            </a:pPr>
            <a:r>
              <a:rPr lang="en-US" altLang="ko-KR" dirty="0" smtClean="0">
                <a:latin typeface="굴림" pitchFamily="50" charset="-127"/>
                <a:ea typeface="굴림" pitchFamily="50" charset="-127"/>
              </a:rPr>
              <a:t>     to </a:t>
            </a:r>
            <a:r>
              <a:rPr lang="en-US" altLang="ko-KR" dirty="0">
                <a:latin typeface="굴림" pitchFamily="50" charset="-127"/>
                <a:ea typeface="굴림" pitchFamily="50" charset="-127"/>
              </a:rPr>
              <a:t>tolerate </a:t>
            </a:r>
            <a:r>
              <a:rPr lang="en-US" altLang="ko-KR" dirty="0" smtClean="0">
                <a:latin typeface="굴림" pitchFamily="50" charset="-127"/>
                <a:ea typeface="굴림" pitchFamily="50" charset="-127"/>
              </a:rPr>
              <a:t>and to exert </a:t>
            </a:r>
            <a:r>
              <a:rPr lang="en-US" altLang="ko-KR" dirty="0">
                <a:latin typeface="굴림" pitchFamily="50" charset="-127"/>
                <a:ea typeface="굴림" pitchFamily="50" charset="-127"/>
              </a:rPr>
              <a:t>checks and </a:t>
            </a:r>
            <a:r>
              <a:rPr lang="en-US" altLang="ko-KR" dirty="0" smtClean="0">
                <a:latin typeface="굴림" pitchFamily="50" charset="-127"/>
                <a:ea typeface="굴림" pitchFamily="50" charset="-127"/>
              </a:rPr>
              <a:t>balances</a:t>
            </a:r>
            <a:r>
              <a:rPr lang="en-US" altLang="ko-KR" sz="1800" dirty="0" smtClean="0">
                <a:latin typeface="굴림" pitchFamily="50" charset="-127"/>
                <a:ea typeface="굴림" pitchFamily="50" charset="-127"/>
              </a:rPr>
              <a:t>” (</a:t>
            </a:r>
            <a:r>
              <a:rPr lang="en-US" altLang="ko-KR" sz="1800" dirty="0">
                <a:latin typeface="굴림" pitchFamily="50" charset="-127"/>
                <a:ea typeface="굴림" pitchFamily="50" charset="-127"/>
              </a:rPr>
              <a:t>Kim </a:t>
            </a:r>
            <a:r>
              <a:rPr lang="en-US" altLang="ko-KR" sz="1800" dirty="0" smtClean="0">
                <a:latin typeface="굴림" pitchFamily="50" charset="-127"/>
                <a:ea typeface="굴림" pitchFamily="50" charset="-127"/>
              </a:rPr>
              <a:t>2004b, p.35).</a:t>
            </a:r>
            <a:endParaRPr lang="en-US" altLang="ko-KR" sz="1800" dirty="0">
              <a:latin typeface="굴림" pitchFamily="50" charset="-127"/>
              <a:ea typeface="굴림" pitchFamily="50" charset="-127"/>
            </a:endParaRPr>
          </a:p>
          <a:p>
            <a:pPr>
              <a:defRPr/>
            </a:pPr>
            <a:r>
              <a:rPr lang="en-US" altLang="ko-KR" dirty="0">
                <a:latin typeface="굴림" pitchFamily="50" charset="-127"/>
                <a:ea typeface="굴림" pitchFamily="50" charset="-127"/>
              </a:rPr>
              <a:t> - Goodwill is </a:t>
            </a:r>
            <a:r>
              <a:rPr lang="en-US" altLang="ko-KR" dirty="0" smtClean="0">
                <a:latin typeface="굴림" pitchFamily="50" charset="-127"/>
                <a:ea typeface="굴림" pitchFamily="50" charset="-127"/>
              </a:rPr>
              <a:t>importantly conditioned </a:t>
            </a:r>
            <a:r>
              <a:rPr lang="en-US" altLang="ko-KR" dirty="0">
                <a:latin typeface="굴림" pitchFamily="50" charset="-127"/>
                <a:ea typeface="굴림" pitchFamily="50" charset="-127"/>
              </a:rPr>
              <a:t>by </a:t>
            </a:r>
            <a:r>
              <a:rPr lang="en-US" altLang="ko-KR" dirty="0" smtClean="0">
                <a:latin typeface="굴림" pitchFamily="50" charset="-127"/>
                <a:ea typeface="굴림" pitchFamily="50" charset="-127"/>
              </a:rPr>
              <a:t>a </a:t>
            </a:r>
            <a:r>
              <a:rPr lang="en-US" altLang="ko-KR" dirty="0">
                <a:latin typeface="굴림" pitchFamily="50" charset="-127"/>
                <a:ea typeface="굴림" pitchFamily="50" charset="-127"/>
              </a:rPr>
              <a:t>country’s history, </a:t>
            </a:r>
            <a:r>
              <a:rPr lang="en-US" altLang="ko-KR" dirty="0" smtClean="0">
                <a:latin typeface="굴림" pitchFamily="50" charset="-127"/>
                <a:ea typeface="굴림" pitchFamily="50" charset="-127"/>
              </a:rPr>
              <a:t>politics</a:t>
            </a:r>
            <a:r>
              <a:rPr lang="en-US" altLang="ko-KR" dirty="0">
                <a:latin typeface="굴림" pitchFamily="50" charset="-127"/>
                <a:ea typeface="굴림" pitchFamily="50" charset="-127"/>
              </a:rPr>
              <a:t>, </a:t>
            </a:r>
            <a:endParaRPr lang="en-US" altLang="ko-KR" dirty="0" smtClean="0">
              <a:latin typeface="굴림" pitchFamily="50" charset="-127"/>
              <a:ea typeface="굴림" pitchFamily="50" charset="-127"/>
            </a:endParaRPr>
          </a:p>
          <a:p>
            <a:pPr>
              <a:defRPr/>
            </a:pPr>
            <a:r>
              <a:rPr lang="en-US" altLang="ko-KR" dirty="0" smtClean="0">
                <a:latin typeface="굴림" pitchFamily="50" charset="-127"/>
                <a:ea typeface="굴림" pitchFamily="50" charset="-127"/>
              </a:rPr>
              <a:t>    culture, and social attitude toward </a:t>
            </a:r>
            <a:r>
              <a:rPr lang="en-US" altLang="ko-KR" dirty="0">
                <a:latin typeface="굴림" pitchFamily="50" charset="-127"/>
                <a:ea typeface="굴림" pitchFamily="50" charset="-127"/>
              </a:rPr>
              <a:t>dispersion of </a:t>
            </a:r>
            <a:r>
              <a:rPr lang="en-US" altLang="ko-KR" dirty="0" smtClean="0">
                <a:latin typeface="굴림" pitchFamily="50" charset="-127"/>
                <a:ea typeface="굴림" pitchFamily="50" charset="-127"/>
              </a:rPr>
              <a:t>powers, etc.</a:t>
            </a:r>
            <a:endParaRPr lang="en-US" altLang="ko-KR" dirty="0">
              <a:latin typeface="굴림" pitchFamily="50" charset="-127"/>
              <a:ea typeface="굴림" pitchFamily="50" charset="-127"/>
            </a:endParaRPr>
          </a:p>
          <a:p>
            <a:pPr>
              <a:defRPr/>
            </a:pPr>
            <a:endParaRPr lang="en-US" altLang="ko-KR" sz="1000" b="1" dirty="0">
              <a:effectLst>
                <a:outerShdw blurRad="38100" dist="38100" dir="2700000" algn="tl">
                  <a:srgbClr val="000000"/>
                </a:outerShdw>
              </a:effectLst>
              <a:latin typeface="굴림" pitchFamily="50" charset="-127"/>
              <a:ea typeface="굴림" pitchFamily="50" charset="-127"/>
            </a:endParaRPr>
          </a:p>
          <a:p>
            <a:pPr>
              <a:defRPr/>
            </a:pPr>
            <a:r>
              <a:rPr lang="en-US" altLang="ko-KR" sz="2200" b="1" dirty="0">
                <a:solidFill>
                  <a:srgbClr val="FFC000"/>
                </a:solidFill>
                <a:latin typeface="굴림" pitchFamily="50" charset="-127"/>
                <a:ea typeface="굴림" pitchFamily="50" charset="-127"/>
              </a:rPr>
              <a:t>• Ability of each financial </a:t>
            </a:r>
            <a:r>
              <a:rPr lang="en-US" altLang="ko-KR" sz="2200" b="1" dirty="0" smtClean="0">
                <a:solidFill>
                  <a:srgbClr val="FFC000"/>
                </a:solidFill>
                <a:latin typeface="굴림" pitchFamily="50" charset="-127"/>
                <a:ea typeface="굴림" pitchFamily="50" charset="-127"/>
              </a:rPr>
              <a:t>authority</a:t>
            </a:r>
            <a:endParaRPr lang="en-US" altLang="ko-KR" sz="2200" b="1" dirty="0">
              <a:solidFill>
                <a:srgbClr val="FFC000"/>
              </a:solidFill>
              <a:latin typeface="굴림" pitchFamily="50" charset="-127"/>
              <a:ea typeface="굴림" pitchFamily="50" charset="-127"/>
            </a:endParaRPr>
          </a:p>
          <a:p>
            <a:pPr>
              <a:defRPr/>
            </a:pPr>
            <a:r>
              <a:rPr lang="en-US" altLang="ko-KR" dirty="0" smtClean="0">
                <a:solidFill>
                  <a:srgbClr val="FFFFFF"/>
                </a:solidFill>
                <a:latin typeface="굴림" pitchFamily="50" charset="-127"/>
                <a:ea typeface="굴림" pitchFamily="50" charset="-127"/>
              </a:rPr>
              <a:t> </a:t>
            </a:r>
            <a:r>
              <a:rPr lang="en-US" altLang="ko-KR" dirty="0">
                <a:solidFill>
                  <a:srgbClr val="FFFFFF"/>
                </a:solidFill>
                <a:latin typeface="굴림" pitchFamily="50" charset="-127"/>
                <a:ea typeface="굴림" pitchFamily="50" charset="-127"/>
              </a:rPr>
              <a:t>- Ability comes only when </a:t>
            </a:r>
            <a:r>
              <a:rPr lang="en-US" altLang="ko-KR" dirty="0" smtClean="0">
                <a:solidFill>
                  <a:srgbClr val="FFFFFF"/>
                </a:solidFill>
                <a:latin typeface="굴림" pitchFamily="50" charset="-127"/>
                <a:ea typeface="굴림" pitchFamily="50" charset="-127"/>
              </a:rPr>
              <a:t>a financial authority has good fence     </a:t>
            </a:r>
          </a:p>
          <a:p>
            <a:pPr>
              <a:defRPr/>
            </a:pPr>
            <a:r>
              <a:rPr lang="en-US" altLang="ko-KR" dirty="0" smtClean="0">
                <a:solidFill>
                  <a:srgbClr val="FFFFFF"/>
                </a:solidFill>
                <a:latin typeface="굴림" pitchFamily="50" charset="-127"/>
                <a:ea typeface="굴림" pitchFamily="50" charset="-127"/>
              </a:rPr>
              <a:t>    (autonomy and accountability), </a:t>
            </a:r>
            <a:r>
              <a:rPr lang="en-US" altLang="ko-KR" i="1" dirty="0">
                <a:solidFill>
                  <a:srgbClr val="FFFFFF"/>
                </a:solidFill>
                <a:latin typeface="굴림" pitchFamily="50" charset="-127"/>
                <a:ea typeface="굴림" pitchFamily="50" charset="-127"/>
              </a:rPr>
              <a:t>and</a:t>
            </a:r>
            <a:r>
              <a:rPr lang="en-US" altLang="ko-KR" dirty="0">
                <a:solidFill>
                  <a:srgbClr val="FFFFFF"/>
                </a:solidFill>
                <a:latin typeface="굴림" pitchFamily="50" charset="-127"/>
                <a:ea typeface="굴림" pitchFamily="50" charset="-127"/>
              </a:rPr>
              <a:t> </a:t>
            </a:r>
            <a:r>
              <a:rPr lang="en-US" altLang="ko-KR" dirty="0" smtClean="0">
                <a:solidFill>
                  <a:srgbClr val="FFFFFF"/>
                </a:solidFill>
                <a:latin typeface="굴림" pitchFamily="50" charset="-127"/>
                <a:ea typeface="굴림" pitchFamily="50" charset="-127"/>
              </a:rPr>
              <a:t>when </a:t>
            </a:r>
            <a:r>
              <a:rPr lang="en-US" altLang="ko-KR" dirty="0">
                <a:solidFill>
                  <a:srgbClr val="FFFFFF"/>
                </a:solidFill>
                <a:latin typeface="굴림" pitchFamily="50" charset="-127"/>
                <a:ea typeface="굴림" pitchFamily="50" charset="-127"/>
              </a:rPr>
              <a:t>it </a:t>
            </a:r>
            <a:r>
              <a:rPr lang="en-US" altLang="ko-KR" dirty="0" smtClean="0">
                <a:solidFill>
                  <a:srgbClr val="FFFFFF"/>
                </a:solidFill>
                <a:latin typeface="굴림" pitchFamily="50" charset="-127"/>
                <a:ea typeface="굴림" pitchFamily="50" charset="-127"/>
              </a:rPr>
              <a:t>is provided relevant </a:t>
            </a:r>
          </a:p>
          <a:p>
            <a:pPr>
              <a:defRPr/>
            </a:pPr>
            <a:r>
              <a:rPr lang="en-US" altLang="ko-KR" dirty="0" smtClean="0">
                <a:solidFill>
                  <a:srgbClr val="FFFFFF"/>
                </a:solidFill>
                <a:latin typeface="굴림" pitchFamily="50" charset="-127"/>
                <a:ea typeface="굴림" pitchFamily="50" charset="-127"/>
              </a:rPr>
              <a:t>    institutional </a:t>
            </a:r>
            <a:r>
              <a:rPr lang="en-US" altLang="ko-KR" dirty="0">
                <a:solidFill>
                  <a:srgbClr val="FFFFFF"/>
                </a:solidFill>
                <a:latin typeface="굴림" pitchFamily="50" charset="-127"/>
                <a:ea typeface="굴림" pitchFamily="50" charset="-127"/>
              </a:rPr>
              <a:t>arrangements for </a:t>
            </a:r>
            <a:r>
              <a:rPr lang="en-US" altLang="ko-KR" dirty="0" smtClean="0">
                <a:solidFill>
                  <a:srgbClr val="FFFFFF"/>
                </a:solidFill>
                <a:latin typeface="굴림" pitchFamily="50" charset="-127"/>
                <a:ea typeface="굴림" pitchFamily="50" charset="-127"/>
              </a:rPr>
              <a:t>cooperation </a:t>
            </a:r>
            <a:r>
              <a:rPr lang="en-US" altLang="ko-KR" sz="1800" dirty="0" smtClean="0">
                <a:solidFill>
                  <a:srgbClr val="FFFFFF"/>
                </a:solidFill>
                <a:latin typeface="굴림" pitchFamily="50" charset="-127"/>
                <a:ea typeface="굴림" pitchFamily="50" charset="-127"/>
              </a:rPr>
              <a:t>(FSFWGDI 2001; Kim 2004a)</a:t>
            </a:r>
            <a:r>
              <a:rPr lang="en-US" altLang="ko-KR" dirty="0" smtClean="0">
                <a:solidFill>
                  <a:srgbClr val="FFFFFF"/>
                </a:solidFill>
                <a:latin typeface="굴림" pitchFamily="50" charset="-127"/>
                <a:ea typeface="굴림" pitchFamily="50" charset="-127"/>
              </a:rPr>
              <a:t>.</a:t>
            </a:r>
          </a:p>
          <a:p>
            <a:pPr>
              <a:defRPr/>
            </a:pPr>
            <a:r>
              <a:rPr lang="en-US" altLang="ko-KR" dirty="0" smtClean="0">
                <a:solidFill>
                  <a:srgbClr val="FFFFFF"/>
                </a:solidFill>
                <a:latin typeface="굴림" pitchFamily="50" charset="-127"/>
                <a:ea typeface="굴림" pitchFamily="50" charset="-127"/>
              </a:rPr>
              <a:t> - ‘Good fence’ enables a financial authority to protect itself when a </a:t>
            </a:r>
          </a:p>
          <a:p>
            <a:pPr>
              <a:defRPr/>
            </a:pPr>
            <a:r>
              <a:rPr lang="en-US" altLang="ko-KR" dirty="0" smtClean="0">
                <a:solidFill>
                  <a:srgbClr val="FFFFFF"/>
                </a:solidFill>
                <a:latin typeface="굴림" pitchFamily="50" charset="-127"/>
                <a:ea typeface="굴림" pitchFamily="50" charset="-127"/>
              </a:rPr>
              <a:t>    ‘Trojan horse’ sneaks in, in the guise of inter-agency cooperation </a:t>
            </a:r>
          </a:p>
          <a:p>
            <a:pPr>
              <a:defRPr/>
            </a:pPr>
            <a:r>
              <a:rPr lang="en-US" altLang="ko-KR" dirty="0" smtClean="0">
                <a:solidFill>
                  <a:srgbClr val="FFFFFF"/>
                </a:solidFill>
                <a:latin typeface="굴림" pitchFamily="50" charset="-127"/>
                <a:ea typeface="굴림" pitchFamily="50" charset="-127"/>
              </a:rPr>
              <a:t>    and coordination </a:t>
            </a:r>
            <a:r>
              <a:rPr lang="en-US" altLang="ko-KR" sz="1800" dirty="0" smtClean="0">
                <a:solidFill>
                  <a:srgbClr val="FFFFFF"/>
                </a:solidFill>
                <a:latin typeface="굴림" pitchFamily="50" charset="-127"/>
                <a:ea typeface="굴림" pitchFamily="50" charset="-127"/>
              </a:rPr>
              <a:t>(</a:t>
            </a:r>
            <a:r>
              <a:rPr lang="en-US" altLang="ko-KR" sz="1800" dirty="0" err="1" smtClean="0">
                <a:solidFill>
                  <a:srgbClr val="FFFFFF"/>
                </a:solidFill>
                <a:latin typeface="굴림" pitchFamily="50" charset="-127"/>
                <a:ea typeface="굴림" pitchFamily="50" charset="-127"/>
              </a:rPr>
              <a:t>Vinals</a:t>
            </a:r>
            <a:r>
              <a:rPr lang="en-US" altLang="ko-KR" sz="1800" dirty="0" smtClean="0">
                <a:solidFill>
                  <a:srgbClr val="FFFFFF"/>
                </a:solidFill>
                <a:latin typeface="굴림" pitchFamily="50" charset="-127"/>
                <a:ea typeface="굴림" pitchFamily="50" charset="-127"/>
              </a:rPr>
              <a:t> 2011)</a:t>
            </a:r>
            <a:r>
              <a:rPr lang="en-US" altLang="ko-KR" dirty="0" smtClean="0">
                <a:solidFill>
                  <a:srgbClr val="FFFFFF"/>
                </a:solidFill>
                <a:latin typeface="굴림" pitchFamily="50" charset="-127"/>
                <a:ea typeface="굴림" pitchFamily="50" charset="-127"/>
              </a:rPr>
              <a:t>.</a:t>
            </a:r>
          </a:p>
          <a:p>
            <a:pPr>
              <a:defRPr/>
            </a:pPr>
            <a:r>
              <a:rPr lang="en-US" altLang="ko-KR" dirty="0" smtClean="0">
                <a:solidFill>
                  <a:srgbClr val="FFFFFF"/>
                </a:solidFill>
                <a:latin typeface="굴림" pitchFamily="50" charset="-127"/>
                <a:ea typeface="굴림" pitchFamily="50" charset="-127"/>
              </a:rPr>
              <a:t> - </a:t>
            </a:r>
            <a:r>
              <a:rPr lang="en-US" altLang="ko-KR" dirty="0">
                <a:solidFill>
                  <a:srgbClr val="FFFFFF"/>
                </a:solidFill>
                <a:latin typeface="굴림" pitchFamily="50" charset="-127"/>
                <a:ea typeface="굴림" pitchFamily="50" charset="-127"/>
              </a:rPr>
              <a:t>Institutionalization is </a:t>
            </a:r>
            <a:r>
              <a:rPr lang="en-US" altLang="ko-KR" dirty="0" smtClean="0">
                <a:solidFill>
                  <a:srgbClr val="FFFFFF"/>
                </a:solidFill>
                <a:latin typeface="굴림" pitchFamily="50" charset="-127"/>
                <a:ea typeface="굴림" pitchFamily="50" charset="-127"/>
              </a:rPr>
              <a:t>necessary</a:t>
            </a:r>
            <a:r>
              <a:rPr lang="ko-KR" altLang="en-US" dirty="0" smtClean="0">
                <a:solidFill>
                  <a:srgbClr val="FFFFFF"/>
                </a:solidFill>
                <a:latin typeface="굴림" pitchFamily="50" charset="-127"/>
                <a:ea typeface="굴림" pitchFamily="50" charset="-127"/>
              </a:rPr>
              <a:t> </a:t>
            </a:r>
            <a:r>
              <a:rPr lang="en-US" altLang="ko-KR" dirty="0" smtClean="0">
                <a:solidFill>
                  <a:srgbClr val="FFFFFF"/>
                </a:solidFill>
                <a:latin typeface="굴림" pitchFamily="50" charset="-127"/>
                <a:ea typeface="굴림" pitchFamily="50" charset="-127"/>
              </a:rPr>
              <a:t>to </a:t>
            </a:r>
            <a:r>
              <a:rPr lang="en-US" altLang="ko-KR" dirty="0">
                <a:solidFill>
                  <a:srgbClr val="FFFFFF"/>
                </a:solidFill>
                <a:latin typeface="굴림" pitchFamily="50" charset="-127"/>
                <a:ea typeface="굴림" pitchFamily="50" charset="-127"/>
              </a:rPr>
              <a:t>keep communication </a:t>
            </a:r>
            <a:r>
              <a:rPr lang="en-US" altLang="ko-KR" dirty="0" smtClean="0">
                <a:solidFill>
                  <a:srgbClr val="FFFFFF"/>
                </a:solidFill>
                <a:latin typeface="굴림" pitchFamily="50" charset="-127"/>
                <a:ea typeface="굴림" pitchFamily="50" charset="-127"/>
              </a:rPr>
              <a:t>channels </a:t>
            </a:r>
          </a:p>
          <a:p>
            <a:pPr>
              <a:defRPr/>
            </a:pPr>
            <a:r>
              <a:rPr lang="en-US" altLang="ko-KR" dirty="0" smtClean="0">
                <a:solidFill>
                  <a:srgbClr val="FFFFFF"/>
                </a:solidFill>
                <a:latin typeface="굴림" pitchFamily="50" charset="-127"/>
                <a:ea typeface="굴림" pitchFamily="50" charset="-127"/>
              </a:rPr>
              <a:t>    open between </a:t>
            </a:r>
            <a:r>
              <a:rPr lang="en-US" altLang="ko-KR" dirty="0">
                <a:solidFill>
                  <a:srgbClr val="FFFFFF"/>
                </a:solidFill>
                <a:latin typeface="굴림" pitchFamily="50" charset="-127"/>
                <a:ea typeface="굴림" pitchFamily="50" charset="-127"/>
              </a:rPr>
              <a:t>the financial authorities, which are inherently </a:t>
            </a:r>
            <a:endParaRPr lang="en-US" altLang="ko-KR" dirty="0" smtClean="0">
              <a:solidFill>
                <a:srgbClr val="FFFFFF"/>
              </a:solidFill>
              <a:latin typeface="굴림" pitchFamily="50" charset="-127"/>
              <a:ea typeface="굴림" pitchFamily="50" charset="-127"/>
            </a:endParaRPr>
          </a:p>
          <a:p>
            <a:pPr>
              <a:defRPr/>
            </a:pPr>
            <a:r>
              <a:rPr lang="en-US" altLang="ko-KR" dirty="0" smtClean="0">
                <a:solidFill>
                  <a:srgbClr val="FFFFFF"/>
                </a:solidFill>
                <a:latin typeface="굴림" pitchFamily="50" charset="-127"/>
                <a:ea typeface="굴림" pitchFamily="50" charset="-127"/>
              </a:rPr>
              <a:t>    information-sensitive </a:t>
            </a:r>
            <a:r>
              <a:rPr lang="en-US" altLang="ko-KR" sz="1800" dirty="0" smtClean="0">
                <a:solidFill>
                  <a:srgbClr val="FFFFFF"/>
                </a:solidFill>
                <a:latin typeface="굴림" pitchFamily="50" charset="-127"/>
                <a:ea typeface="굴림" pitchFamily="50" charset="-127"/>
              </a:rPr>
              <a:t>(FSFWGDI 2001).  </a:t>
            </a:r>
            <a:endParaRPr lang="en-US" altLang="ko-KR" sz="1800" dirty="0">
              <a:solidFill>
                <a:srgbClr val="FFFFFF"/>
              </a:solidFill>
              <a:latin typeface="굴림" pitchFamily="50" charset="-127"/>
              <a:ea typeface="굴림" pitchFamily="50" charset="-127"/>
            </a:endParaRPr>
          </a:p>
          <a:p>
            <a:pPr>
              <a:buFontTx/>
              <a:buChar char="-"/>
              <a:defRPr/>
            </a:pPr>
            <a:endParaRPr lang="en-US" altLang="ko-KR" sz="2200" b="1" dirty="0">
              <a:effectLst>
                <a:outerShdw blurRad="38100" dist="38100" dir="2700000" algn="tl">
                  <a:srgbClr val="000000"/>
                </a:outerShdw>
              </a:effectLst>
              <a:latin typeface="굴림" pitchFamily="50" charset="-127"/>
              <a:ea typeface="굴림" pitchFamily="50" charset="-127"/>
            </a:endParaRPr>
          </a:p>
        </p:txBody>
      </p:sp>
      <p:sp>
        <p:nvSpPr>
          <p:cNvPr id="10245"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2DD4D1BF-A633-4FDB-BEAA-0814616BC950}" type="slidenum">
              <a:rPr lang="en-US" altLang="ko-KR"/>
              <a:pPr>
                <a:defRPr/>
              </a:pPr>
              <a:t>7</a:t>
            </a:fld>
            <a:endParaRPr lang="en-US" altLang="ko-KR" dirty="0"/>
          </a:p>
        </p:txBody>
      </p:sp>
      <p:sp>
        <p:nvSpPr>
          <p:cNvPr id="11268" name="Rectangle 2"/>
          <p:cNvSpPr>
            <a:spLocks noChangeArrowheads="1"/>
          </p:cNvSpPr>
          <p:nvPr/>
        </p:nvSpPr>
        <p:spPr bwMode="auto">
          <a:xfrm>
            <a:off x="251520" y="260648"/>
            <a:ext cx="8641655" cy="6264696"/>
          </a:xfrm>
          <a:prstGeom prst="rect">
            <a:avLst/>
          </a:prstGeom>
          <a:noFill/>
          <a:ln w="9525">
            <a:noFill/>
            <a:miter lim="800000"/>
            <a:headEnd/>
            <a:tailEnd/>
          </a:ln>
        </p:spPr>
        <p:txBody>
          <a:bodyPr/>
          <a:lstStyle/>
          <a:p>
            <a:r>
              <a:rPr lang="en-US" altLang="ko-KR" sz="2300" b="1" dirty="0" smtClean="0">
                <a:solidFill>
                  <a:schemeClr val="accent2"/>
                </a:solidFill>
                <a:latin typeface="굴림" pitchFamily="50" charset="-127"/>
                <a:ea typeface="굴림" pitchFamily="50" charset="-127"/>
              </a:rPr>
              <a:t>(Institutional Arrangements for Cooperation and Coordination)</a:t>
            </a:r>
            <a:endParaRPr lang="en-US" altLang="ko-KR" sz="2300" b="1" dirty="0">
              <a:solidFill>
                <a:schemeClr val="accent2"/>
              </a:solidFill>
              <a:latin typeface="굴림" pitchFamily="50" charset="-127"/>
              <a:ea typeface="굴림" pitchFamily="50" charset="-127"/>
            </a:endParaRPr>
          </a:p>
          <a:p>
            <a:r>
              <a:rPr lang="en-US" altLang="ko-KR" sz="1000" b="1" dirty="0" smtClean="0">
                <a:solidFill>
                  <a:srgbClr val="FFC000"/>
                </a:solidFill>
                <a:latin typeface="굴림" pitchFamily="50" charset="-127"/>
                <a:ea typeface="굴림" pitchFamily="50" charset="-127"/>
              </a:rPr>
              <a:t>					    </a:t>
            </a:r>
            <a:r>
              <a:rPr lang="en-US" altLang="ko-KR" sz="1800" dirty="0" smtClean="0">
                <a:latin typeface="굴림" pitchFamily="50" charset="-127"/>
                <a:ea typeface="굴림" pitchFamily="50" charset="-127"/>
              </a:rPr>
              <a:t>(Chung and Kim 2012; Kim 2009)</a:t>
            </a:r>
          </a:p>
          <a:p>
            <a:r>
              <a:rPr lang="en-US" altLang="ko-KR" sz="2200" b="1" dirty="0" smtClean="0">
                <a:solidFill>
                  <a:srgbClr val="FFC000"/>
                </a:solidFill>
                <a:latin typeface="굴림" pitchFamily="50" charset="-127"/>
                <a:ea typeface="굴림" pitchFamily="50" charset="-127"/>
              </a:rPr>
              <a:t>• Coordinating committees </a:t>
            </a:r>
          </a:p>
          <a:p>
            <a:r>
              <a:rPr lang="en-US" altLang="ko-KR" dirty="0" smtClean="0">
                <a:solidFill>
                  <a:srgbClr val="FFC000"/>
                </a:solidFill>
                <a:latin typeface="굴림" pitchFamily="50" charset="-127"/>
                <a:ea typeface="굴림" pitchFamily="50" charset="-127"/>
              </a:rPr>
              <a:t> </a:t>
            </a:r>
            <a:r>
              <a:rPr lang="en-US" altLang="ko-KR" dirty="0" smtClean="0">
                <a:latin typeface="굴림" pitchFamily="50" charset="-127"/>
                <a:ea typeface="굴림" pitchFamily="50" charset="-127"/>
              </a:rPr>
              <a:t>- ex. 	Council of Financial Regulators (Australia); Financial 	Institutions Supervisory Committee (Canada); Senior Advisory 	Committee (Canada); Tripartite meetings (Norway); Stability 	Council	(Sweden); Standing Committee on Financial Stability	(UK) 	</a:t>
            </a:r>
          </a:p>
          <a:p>
            <a:endParaRPr lang="en-US" altLang="ko-KR" sz="500" b="1" dirty="0" smtClean="0">
              <a:solidFill>
                <a:srgbClr val="FFC000"/>
              </a:solidFill>
              <a:latin typeface="굴림" pitchFamily="50" charset="-127"/>
              <a:ea typeface="굴림" pitchFamily="50" charset="-127"/>
            </a:endParaRPr>
          </a:p>
          <a:p>
            <a:r>
              <a:rPr lang="en-US" altLang="ko-KR" sz="2200" b="1" dirty="0" smtClean="0">
                <a:solidFill>
                  <a:srgbClr val="FFC000"/>
                </a:solidFill>
                <a:latin typeface="굴림" pitchFamily="50" charset="-127"/>
                <a:ea typeface="굴림" pitchFamily="50" charset="-127"/>
              </a:rPr>
              <a:t>• Committees </a:t>
            </a:r>
            <a:r>
              <a:rPr lang="en-US" altLang="ko-KR" sz="2200" b="1" dirty="0">
                <a:solidFill>
                  <a:srgbClr val="FFC000"/>
                </a:solidFill>
                <a:latin typeface="굴림" pitchFamily="50" charset="-127"/>
                <a:ea typeface="굴림" pitchFamily="50" charset="-127"/>
              </a:rPr>
              <a:t>for </a:t>
            </a:r>
            <a:r>
              <a:rPr lang="en-US" altLang="ko-KR" sz="2200" b="1" dirty="0" smtClean="0">
                <a:solidFill>
                  <a:srgbClr val="FFC000"/>
                </a:solidFill>
                <a:latin typeface="굴림" pitchFamily="50" charset="-127"/>
                <a:ea typeface="굴림" pitchFamily="50" charset="-127"/>
              </a:rPr>
              <a:t>macro-prudential </a:t>
            </a:r>
            <a:r>
              <a:rPr lang="en-US" altLang="ko-KR" sz="2200" b="1" dirty="0">
                <a:solidFill>
                  <a:srgbClr val="FFC000"/>
                </a:solidFill>
                <a:latin typeface="굴림" pitchFamily="50" charset="-127"/>
                <a:ea typeface="굴림" pitchFamily="50" charset="-127"/>
              </a:rPr>
              <a:t>supervision </a:t>
            </a:r>
          </a:p>
          <a:p>
            <a:r>
              <a:rPr lang="en-US" altLang="ko-KR" dirty="0">
                <a:latin typeface="굴림" pitchFamily="50" charset="-127"/>
                <a:ea typeface="굴림" pitchFamily="50" charset="-127"/>
              </a:rPr>
              <a:t> </a:t>
            </a:r>
            <a:r>
              <a:rPr lang="en-US" altLang="ko-KR" dirty="0" smtClean="0">
                <a:latin typeface="굴림" pitchFamily="50" charset="-127"/>
                <a:ea typeface="굴림" pitchFamily="50" charset="-127"/>
              </a:rPr>
              <a:t>-</a:t>
            </a:r>
            <a:r>
              <a:rPr lang="en-US" altLang="ko-KR" sz="2200" dirty="0" smtClean="0">
                <a:solidFill>
                  <a:srgbClr val="FFC000"/>
                </a:solidFill>
                <a:latin typeface="굴림" pitchFamily="50" charset="-127"/>
                <a:ea typeface="굴림" pitchFamily="50" charset="-127"/>
              </a:rPr>
              <a:t> </a:t>
            </a:r>
            <a:r>
              <a:rPr lang="en-US" altLang="ko-KR" dirty="0" smtClean="0">
                <a:latin typeface="굴림" pitchFamily="50" charset="-127"/>
                <a:ea typeface="굴림" pitchFamily="50" charset="-127"/>
              </a:rPr>
              <a:t>ex. 	Council </a:t>
            </a:r>
            <a:r>
              <a:rPr lang="en-US" altLang="ko-KR" dirty="0">
                <a:latin typeface="굴림" pitchFamily="50" charset="-127"/>
                <a:ea typeface="굴림" pitchFamily="50" charset="-127"/>
              </a:rPr>
              <a:t>for </a:t>
            </a:r>
            <a:r>
              <a:rPr lang="en-US" altLang="ko-KR" dirty="0" smtClean="0">
                <a:latin typeface="굴림" pitchFamily="50" charset="-127"/>
                <a:ea typeface="굴림" pitchFamily="50" charset="-127"/>
              </a:rPr>
              <a:t>Cooperation </a:t>
            </a:r>
            <a:r>
              <a:rPr lang="en-US" altLang="ko-KR" dirty="0">
                <a:latin typeface="굴림" pitchFamily="50" charset="-127"/>
                <a:ea typeface="굴림" pitchFamily="50" charset="-127"/>
              </a:rPr>
              <a:t>on </a:t>
            </a:r>
            <a:r>
              <a:rPr lang="en-US" altLang="ko-KR" dirty="0" smtClean="0">
                <a:latin typeface="굴림" pitchFamily="50" charset="-127"/>
                <a:ea typeface="굴림" pitchFamily="50" charset="-127"/>
              </a:rPr>
              <a:t>Macro-prudential </a:t>
            </a:r>
            <a:r>
              <a:rPr lang="en-US" altLang="ko-KR" dirty="0">
                <a:latin typeface="굴림" pitchFamily="50" charset="-127"/>
                <a:ea typeface="굴림" pitchFamily="50" charset="-127"/>
              </a:rPr>
              <a:t>Policy (Sweden</a:t>
            </a:r>
            <a:r>
              <a:rPr lang="en-US" altLang="ko-KR" dirty="0" smtClean="0">
                <a:latin typeface="굴림" pitchFamily="50" charset="-127"/>
                <a:ea typeface="굴림" pitchFamily="50" charset="-127"/>
              </a:rPr>
              <a:t>); 	Financial Policy Committee (UK); Financial Stability Oversight 	Council (USA); </a:t>
            </a:r>
            <a:endParaRPr lang="en-US" altLang="ko-KR" dirty="0">
              <a:latin typeface="굴림" pitchFamily="50" charset="-127"/>
              <a:ea typeface="굴림" pitchFamily="50" charset="-127"/>
            </a:endParaRPr>
          </a:p>
          <a:p>
            <a:endParaRPr lang="en-US" altLang="ko-KR" sz="500" dirty="0">
              <a:solidFill>
                <a:srgbClr val="FFC000"/>
              </a:solidFill>
              <a:latin typeface="굴림" pitchFamily="50" charset="-127"/>
              <a:ea typeface="굴림" pitchFamily="50" charset="-127"/>
            </a:endParaRPr>
          </a:p>
          <a:p>
            <a:r>
              <a:rPr lang="en-US" altLang="ko-KR" sz="2200" b="1" dirty="0" smtClean="0">
                <a:solidFill>
                  <a:srgbClr val="FFC000"/>
                </a:solidFill>
                <a:latin typeface="굴림" pitchFamily="50" charset="-127"/>
                <a:ea typeface="굴림" pitchFamily="50" charset="-127"/>
              </a:rPr>
              <a:t>• Overlapping board representation </a:t>
            </a:r>
            <a:endParaRPr lang="en-US" altLang="ko-KR" sz="2200" b="1" dirty="0">
              <a:solidFill>
                <a:srgbClr val="FFC000"/>
              </a:solidFill>
              <a:latin typeface="굴림" pitchFamily="50" charset="-127"/>
              <a:ea typeface="굴림" pitchFamily="50" charset="-127"/>
            </a:endParaRPr>
          </a:p>
          <a:p>
            <a:r>
              <a:rPr lang="en-US" altLang="ko-KR" dirty="0">
                <a:solidFill>
                  <a:srgbClr val="FFC000"/>
                </a:solidFill>
                <a:latin typeface="굴림" pitchFamily="50" charset="-127"/>
                <a:ea typeface="굴림" pitchFamily="50" charset="-127"/>
              </a:rPr>
              <a:t> </a:t>
            </a:r>
            <a:r>
              <a:rPr lang="en-US" altLang="ko-KR" dirty="0" smtClean="0">
                <a:latin typeface="굴림" pitchFamily="50" charset="-127"/>
                <a:ea typeface="굴림" pitchFamily="50" charset="-127"/>
              </a:rPr>
              <a:t>-</a:t>
            </a:r>
            <a:r>
              <a:rPr lang="en-US" altLang="ko-KR" sz="2200" dirty="0" smtClean="0">
                <a:solidFill>
                  <a:srgbClr val="FFC000"/>
                </a:solidFill>
                <a:latin typeface="굴림" pitchFamily="50" charset="-127"/>
                <a:ea typeface="굴림" pitchFamily="50" charset="-127"/>
              </a:rPr>
              <a:t> </a:t>
            </a:r>
            <a:r>
              <a:rPr lang="en-US" altLang="ko-KR" dirty="0" smtClean="0">
                <a:solidFill>
                  <a:srgbClr val="FFFFFF"/>
                </a:solidFill>
                <a:latin typeface="굴림" pitchFamily="50" charset="-127"/>
                <a:ea typeface="굴림" pitchFamily="50" charset="-127"/>
              </a:rPr>
              <a:t>ex. 	APRA and RBA (Australia); Treasury and RBA (Australia); CDIC 	and four federal financial authorities including MOF, BOC, 	FCAC, and OSFI (Canada); BoE and FSA (UK)</a:t>
            </a:r>
          </a:p>
          <a:p>
            <a:endParaRPr lang="en-US" altLang="ko-KR" sz="500" dirty="0">
              <a:solidFill>
                <a:srgbClr val="FFC000"/>
              </a:solidFill>
              <a:latin typeface="굴림" pitchFamily="50" charset="-127"/>
              <a:ea typeface="굴림" pitchFamily="50" charset="-127"/>
            </a:endParaRPr>
          </a:p>
          <a:p>
            <a:r>
              <a:rPr lang="en-US" altLang="ko-KR" sz="2200" b="1" dirty="0">
                <a:solidFill>
                  <a:srgbClr val="FFC000"/>
                </a:solidFill>
                <a:latin typeface="굴림" pitchFamily="50" charset="-127"/>
                <a:ea typeface="굴림" pitchFamily="50" charset="-127"/>
              </a:rPr>
              <a:t>• </a:t>
            </a:r>
            <a:r>
              <a:rPr lang="en-US" altLang="ko-KR" sz="2200" b="1" dirty="0" err="1">
                <a:solidFill>
                  <a:srgbClr val="FFC000"/>
                </a:solidFill>
                <a:latin typeface="굴림" pitchFamily="50" charset="-127"/>
                <a:ea typeface="굴림" pitchFamily="50" charset="-127"/>
              </a:rPr>
              <a:t>Secondment</a:t>
            </a:r>
            <a:r>
              <a:rPr lang="en-US" altLang="ko-KR" sz="2200" b="1" dirty="0">
                <a:solidFill>
                  <a:srgbClr val="FFC000"/>
                </a:solidFill>
                <a:latin typeface="굴림" pitchFamily="50" charset="-127"/>
                <a:ea typeface="굴림" pitchFamily="50" charset="-127"/>
              </a:rPr>
              <a:t> </a:t>
            </a:r>
            <a:r>
              <a:rPr lang="en-US" altLang="ko-KR" sz="2200" b="1" dirty="0" smtClean="0">
                <a:solidFill>
                  <a:srgbClr val="FFC000"/>
                </a:solidFill>
                <a:latin typeface="굴림" pitchFamily="50" charset="-127"/>
                <a:ea typeface="굴림" pitchFamily="50" charset="-127"/>
              </a:rPr>
              <a:t>of Staff</a:t>
            </a:r>
            <a:r>
              <a:rPr lang="en-US" altLang="ko-KR" b="1" dirty="0" smtClean="0">
                <a:solidFill>
                  <a:srgbClr val="FFFFFF"/>
                </a:solidFill>
                <a:latin typeface="굴림" pitchFamily="50" charset="-127"/>
                <a:ea typeface="굴림" pitchFamily="50" charset="-127"/>
              </a:rPr>
              <a:t> </a:t>
            </a:r>
            <a:endParaRPr lang="en-US" altLang="ko-KR" b="1" dirty="0">
              <a:solidFill>
                <a:srgbClr val="FFFFFF"/>
              </a:solidFill>
              <a:latin typeface="굴림" pitchFamily="50" charset="-127"/>
              <a:ea typeface="굴림" pitchFamily="50" charset="-127"/>
            </a:endParaRPr>
          </a:p>
          <a:p>
            <a:r>
              <a:rPr lang="en-US" altLang="ko-KR" dirty="0">
                <a:solidFill>
                  <a:srgbClr val="FFFFFF"/>
                </a:solidFill>
                <a:latin typeface="굴림" pitchFamily="50" charset="-127"/>
                <a:ea typeface="굴림" pitchFamily="50" charset="-127"/>
              </a:rPr>
              <a:t> </a:t>
            </a:r>
            <a:r>
              <a:rPr lang="en-US" altLang="ko-KR" dirty="0" smtClean="0">
                <a:solidFill>
                  <a:srgbClr val="FFFFFF"/>
                </a:solidFill>
                <a:latin typeface="굴림" pitchFamily="50" charset="-127"/>
                <a:ea typeface="굴림" pitchFamily="50" charset="-127"/>
              </a:rPr>
              <a:t>- ex. 	BoE </a:t>
            </a:r>
            <a:r>
              <a:rPr lang="en-US" altLang="ko-KR" dirty="0">
                <a:solidFill>
                  <a:srgbClr val="FFFFFF"/>
                </a:solidFill>
                <a:latin typeface="굴림" pitchFamily="50" charset="-127"/>
                <a:ea typeface="굴림" pitchFamily="50" charset="-127"/>
              </a:rPr>
              <a:t>and FSA (UK</a:t>
            </a:r>
            <a:r>
              <a:rPr lang="en-US" altLang="ko-KR" dirty="0" smtClean="0">
                <a:solidFill>
                  <a:srgbClr val="FFFFFF"/>
                </a:solidFill>
                <a:latin typeface="굴림" pitchFamily="50" charset="-127"/>
                <a:ea typeface="굴림" pitchFamily="50" charset="-127"/>
              </a:rPr>
              <a:t>) </a:t>
            </a:r>
          </a:p>
          <a:p>
            <a:pPr>
              <a:defRPr/>
            </a:pPr>
            <a:endParaRPr lang="en-US" altLang="ko-KR" sz="500" dirty="0" smtClean="0">
              <a:solidFill>
                <a:srgbClr val="FFC000"/>
              </a:solidFill>
              <a:effectLst>
                <a:outerShdw blurRad="38100" dist="38100" dir="2700000" algn="tl">
                  <a:srgbClr val="000000"/>
                </a:outerShdw>
              </a:effectLst>
              <a:latin typeface="굴림" pitchFamily="50" charset="-127"/>
              <a:ea typeface="굴림" pitchFamily="50" charset="-127"/>
            </a:endParaRPr>
          </a:p>
          <a:p>
            <a:pPr>
              <a:defRPr/>
            </a:pPr>
            <a:endParaRPr lang="en-US" altLang="ko-KR" dirty="0" smtClean="0">
              <a:solidFill>
                <a:srgbClr val="FFFFFF"/>
              </a:solidFill>
              <a:latin typeface="굴림" pitchFamily="50" charset="-127"/>
              <a:ea typeface="굴림" pitchFamily="50" charset="-127"/>
            </a:endParaRPr>
          </a:p>
          <a:p>
            <a:endParaRPr lang="en-US" altLang="ko-KR" dirty="0">
              <a:solidFill>
                <a:srgbClr val="FFFFFF"/>
              </a:solidFill>
              <a:latin typeface="굴림" pitchFamily="50" charset="-127"/>
              <a:ea typeface="굴림" pitchFamily="50" charset="-127"/>
            </a:endParaRPr>
          </a:p>
        </p:txBody>
      </p:sp>
      <p:sp>
        <p:nvSpPr>
          <p:cNvPr id="11269"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t>ⓒ 2012 Hong-Bum Kim; All Rights Reserved</a:t>
            </a:r>
          </a:p>
        </p:txBody>
      </p:sp>
      <p:sp>
        <p:nvSpPr>
          <p:cNvPr id="5" name="Rectangle 43"/>
          <p:cNvSpPr>
            <a:spLocks noGrp="1" noChangeArrowheads="1"/>
          </p:cNvSpPr>
          <p:nvPr>
            <p:ph type="sldNum" sz="quarter" idx="12"/>
          </p:nvPr>
        </p:nvSpPr>
        <p:spPr/>
        <p:txBody>
          <a:bodyPr/>
          <a:lstStyle/>
          <a:p>
            <a:pPr>
              <a:defRPr/>
            </a:pPr>
            <a:fld id="{90049AE2-B700-4783-A84A-ABEDE7257C3E}" type="slidenum">
              <a:rPr lang="en-US" altLang="ko-KR"/>
              <a:pPr>
                <a:defRPr/>
              </a:pPr>
              <a:t>8</a:t>
            </a:fld>
            <a:endParaRPr lang="en-US" altLang="ko-KR" dirty="0"/>
          </a:p>
        </p:txBody>
      </p:sp>
      <p:sp>
        <p:nvSpPr>
          <p:cNvPr id="267266" name="Rectangle 2"/>
          <p:cNvSpPr>
            <a:spLocks noChangeArrowheads="1"/>
          </p:cNvSpPr>
          <p:nvPr/>
        </p:nvSpPr>
        <p:spPr bwMode="auto">
          <a:xfrm>
            <a:off x="251520" y="260648"/>
            <a:ext cx="8712968" cy="6264275"/>
          </a:xfrm>
          <a:prstGeom prst="rect">
            <a:avLst/>
          </a:prstGeom>
          <a:noFill/>
          <a:ln w="9525">
            <a:noFill/>
            <a:miter lim="800000"/>
            <a:headEnd/>
            <a:tailEnd/>
          </a:ln>
          <a:effectLst/>
        </p:spPr>
        <p:txBody>
          <a:bodyPr/>
          <a:lstStyle/>
          <a:p>
            <a:pPr>
              <a:defRPr/>
            </a:pPr>
            <a:r>
              <a:rPr lang="en-US" altLang="ko-KR" sz="2400" b="1" dirty="0" smtClean="0">
                <a:solidFill>
                  <a:schemeClr val="accent2"/>
                </a:solidFill>
                <a:latin typeface="굴림" pitchFamily="50" charset="-127"/>
                <a:ea typeface="굴림" pitchFamily="50" charset="-127"/>
              </a:rPr>
              <a:t>Cont...</a:t>
            </a:r>
          </a:p>
          <a:p>
            <a:pPr>
              <a:defRPr/>
            </a:pPr>
            <a:endParaRPr lang="en-US" altLang="ko-KR" sz="300" dirty="0" smtClean="0">
              <a:solidFill>
                <a:srgbClr val="FFC000"/>
              </a:solidFill>
              <a:latin typeface="굴림" pitchFamily="50" charset="-127"/>
              <a:ea typeface="굴림" pitchFamily="50" charset="-127"/>
            </a:endParaRPr>
          </a:p>
          <a:p>
            <a:pPr>
              <a:defRPr/>
            </a:pPr>
            <a:r>
              <a:rPr lang="en-US" altLang="ko-KR" sz="2100" b="1" dirty="0" smtClean="0">
                <a:solidFill>
                  <a:srgbClr val="FFC000"/>
                </a:solidFill>
                <a:latin typeface="굴림" pitchFamily="50" charset="-127"/>
                <a:ea typeface="굴림" pitchFamily="50" charset="-127"/>
              </a:rPr>
              <a:t>• Cooperation with respect to examinations </a:t>
            </a:r>
          </a:p>
          <a:p>
            <a:pPr>
              <a:defRPr/>
            </a:pPr>
            <a:r>
              <a:rPr lang="en-US" altLang="ko-KR" sz="1800" dirty="0" smtClean="0">
                <a:solidFill>
                  <a:srgbClr val="FFC000"/>
                </a:solidFill>
                <a:effectLst>
                  <a:outerShdw blurRad="38100" dist="38100" dir="2700000" algn="tl">
                    <a:srgbClr val="000000"/>
                  </a:outerShdw>
                </a:effectLst>
                <a:latin typeface="굴림" pitchFamily="50" charset="-127"/>
                <a:ea typeface="굴림" pitchFamily="50" charset="-127"/>
              </a:rPr>
              <a:t> </a:t>
            </a:r>
            <a:r>
              <a:rPr lang="en-US" altLang="ko-KR" sz="1800" dirty="0" smtClean="0">
                <a:latin typeface="굴림" pitchFamily="50" charset="-127"/>
                <a:ea typeface="굴림" pitchFamily="50" charset="-127"/>
              </a:rPr>
              <a:t>- ex.	</a:t>
            </a:r>
            <a:r>
              <a:rPr lang="en-US" altLang="ko-KR" sz="1800" dirty="0" smtClean="0">
                <a:solidFill>
                  <a:srgbClr val="FFFFFF"/>
                </a:solidFill>
                <a:latin typeface="굴림" pitchFamily="50" charset="-127"/>
                <a:ea typeface="굴림" pitchFamily="50" charset="-127"/>
              </a:rPr>
              <a:t>APRA and ASIC (Australia); RBA and APRA (Australia); CDIC and OSFI 	(Canada); FRB•OCC•FDIC (USA)</a:t>
            </a:r>
            <a:endParaRPr lang="en-US" altLang="ko-KR" sz="1800" b="1" dirty="0">
              <a:solidFill>
                <a:srgbClr val="FFC000"/>
              </a:solidFill>
              <a:effectLst>
                <a:outerShdw blurRad="38100" dist="38100" dir="2700000" algn="tl">
                  <a:srgbClr val="000000"/>
                </a:outerShdw>
              </a:effectLst>
              <a:latin typeface="굴림" pitchFamily="50" charset="-127"/>
              <a:ea typeface="굴림" pitchFamily="50" charset="-127"/>
            </a:endParaRPr>
          </a:p>
          <a:p>
            <a:pPr>
              <a:defRPr/>
            </a:pPr>
            <a:r>
              <a:rPr lang="en-US" altLang="ko-KR" sz="2100" b="1" dirty="0" smtClean="0">
                <a:solidFill>
                  <a:srgbClr val="FFC000"/>
                </a:solidFill>
                <a:latin typeface="굴림" pitchFamily="50" charset="-127"/>
                <a:ea typeface="굴림" pitchFamily="50" charset="-127"/>
              </a:rPr>
              <a:t>• </a:t>
            </a:r>
            <a:r>
              <a:rPr lang="en-US" altLang="ko-KR" sz="2100" b="1" dirty="0">
                <a:solidFill>
                  <a:srgbClr val="FFC000"/>
                </a:solidFill>
                <a:latin typeface="굴림" pitchFamily="50" charset="-127"/>
                <a:ea typeface="굴림" pitchFamily="50" charset="-127"/>
              </a:rPr>
              <a:t>Prior consultation with other authorities on policy changes  </a:t>
            </a:r>
          </a:p>
          <a:p>
            <a:pPr>
              <a:defRPr/>
            </a:pPr>
            <a:r>
              <a:rPr lang="en-US" altLang="ko-KR" dirty="0" smtClean="0">
                <a:latin typeface="굴림" pitchFamily="50" charset="-127"/>
                <a:ea typeface="굴림" pitchFamily="50" charset="-127"/>
              </a:rPr>
              <a:t> </a:t>
            </a:r>
            <a:r>
              <a:rPr lang="en-US" altLang="ko-KR" sz="1800" dirty="0" smtClean="0">
                <a:latin typeface="굴림" pitchFamily="50" charset="-127"/>
                <a:ea typeface="굴림" pitchFamily="50" charset="-127"/>
              </a:rPr>
              <a:t>- ex.	</a:t>
            </a:r>
            <a:r>
              <a:rPr lang="en-US" altLang="ko-KR" sz="1800" dirty="0" smtClean="0">
                <a:solidFill>
                  <a:srgbClr val="FFFFFF"/>
                </a:solidFill>
                <a:latin typeface="굴림" pitchFamily="50" charset="-127"/>
                <a:ea typeface="굴림" pitchFamily="50" charset="-127"/>
              </a:rPr>
              <a:t>APRA•ASIC•RBA (Australia); </a:t>
            </a:r>
            <a:r>
              <a:rPr lang="en-US" altLang="ko-KR" sz="1800" dirty="0" err="1" smtClean="0">
                <a:solidFill>
                  <a:srgbClr val="FFFFFF"/>
                </a:solidFill>
                <a:latin typeface="굴림" pitchFamily="50" charset="-127"/>
                <a:ea typeface="굴림" pitchFamily="50" charset="-127"/>
              </a:rPr>
              <a:t>Norges</a:t>
            </a:r>
            <a:r>
              <a:rPr lang="en-US" altLang="ko-KR" sz="1800" dirty="0" smtClean="0">
                <a:solidFill>
                  <a:srgbClr val="FFFFFF"/>
                </a:solidFill>
                <a:latin typeface="굴림" pitchFamily="50" charset="-127"/>
                <a:ea typeface="굴림" pitchFamily="50" charset="-127"/>
              </a:rPr>
              <a:t> Bank and </a:t>
            </a:r>
            <a:r>
              <a:rPr lang="en-US" altLang="ko-KR" sz="1800" dirty="0" err="1" smtClean="0">
                <a:solidFill>
                  <a:srgbClr val="FFFFFF"/>
                </a:solidFill>
                <a:latin typeface="굴림" pitchFamily="50" charset="-127"/>
                <a:ea typeface="굴림" pitchFamily="50" charset="-127"/>
              </a:rPr>
              <a:t>Finanstilsynet</a:t>
            </a:r>
            <a:r>
              <a:rPr lang="en-US" altLang="ko-KR" sz="1800" dirty="0" smtClean="0">
                <a:solidFill>
                  <a:srgbClr val="FFFFFF"/>
                </a:solidFill>
                <a:latin typeface="굴림" pitchFamily="50" charset="-127"/>
                <a:ea typeface="굴림" pitchFamily="50" charset="-127"/>
              </a:rPr>
              <a:t> (Norway);</a:t>
            </a:r>
          </a:p>
          <a:p>
            <a:pPr>
              <a:defRPr/>
            </a:pPr>
            <a:r>
              <a:rPr lang="en-US" altLang="ko-KR" sz="1800" dirty="0" smtClean="0">
                <a:solidFill>
                  <a:srgbClr val="FFFFFF"/>
                </a:solidFill>
                <a:latin typeface="굴림" pitchFamily="50" charset="-127"/>
                <a:ea typeface="굴림" pitchFamily="50" charset="-127"/>
              </a:rPr>
              <a:t>	 BoE and FSA (UK)</a:t>
            </a:r>
            <a:endParaRPr lang="en-US" altLang="ko-KR" sz="1800" dirty="0">
              <a:solidFill>
                <a:srgbClr val="FFFFFF"/>
              </a:solidFill>
              <a:latin typeface="굴림" pitchFamily="50" charset="-127"/>
              <a:ea typeface="굴림" pitchFamily="50" charset="-127"/>
            </a:endParaRPr>
          </a:p>
          <a:p>
            <a:pPr>
              <a:defRPr/>
            </a:pPr>
            <a:r>
              <a:rPr lang="en-US" altLang="ko-KR" sz="2100" b="1" dirty="0" smtClean="0">
                <a:solidFill>
                  <a:srgbClr val="FFC000"/>
                </a:solidFill>
                <a:latin typeface="굴림" pitchFamily="50" charset="-127"/>
                <a:ea typeface="굴림" pitchFamily="50" charset="-127"/>
              </a:rPr>
              <a:t>• </a:t>
            </a:r>
            <a:r>
              <a:rPr lang="en-US" altLang="ko-KR" sz="2100" b="1" dirty="0">
                <a:solidFill>
                  <a:srgbClr val="FFC000"/>
                </a:solidFill>
                <a:latin typeface="굴림" pitchFamily="50" charset="-127"/>
                <a:ea typeface="굴림" pitchFamily="50" charset="-127"/>
              </a:rPr>
              <a:t>Joint development of expertise </a:t>
            </a:r>
          </a:p>
          <a:p>
            <a:pPr>
              <a:defRPr/>
            </a:pPr>
            <a:r>
              <a:rPr lang="en-US" altLang="ko-KR" sz="1800" dirty="0" smtClean="0">
                <a:solidFill>
                  <a:srgbClr val="FFC000"/>
                </a:solidFill>
                <a:latin typeface="굴림" pitchFamily="50" charset="-127"/>
                <a:ea typeface="굴림" pitchFamily="50" charset="-127"/>
              </a:rPr>
              <a:t> </a:t>
            </a:r>
            <a:r>
              <a:rPr lang="en-US" altLang="ko-KR" sz="1800" dirty="0" smtClean="0">
                <a:latin typeface="굴림" pitchFamily="50" charset="-127"/>
                <a:ea typeface="굴림" pitchFamily="50" charset="-127"/>
              </a:rPr>
              <a:t>-</a:t>
            </a:r>
            <a:r>
              <a:rPr lang="en-US" altLang="ko-KR" sz="1800" dirty="0" smtClean="0">
                <a:solidFill>
                  <a:srgbClr val="FFC000"/>
                </a:solidFill>
                <a:latin typeface="굴림" pitchFamily="50" charset="-127"/>
                <a:ea typeface="굴림" pitchFamily="50" charset="-127"/>
              </a:rPr>
              <a:t> </a:t>
            </a:r>
            <a:r>
              <a:rPr lang="en-US" altLang="ko-KR" sz="1800" dirty="0" smtClean="0">
                <a:latin typeface="굴림" pitchFamily="50" charset="-127"/>
                <a:ea typeface="굴림" pitchFamily="50" charset="-127"/>
              </a:rPr>
              <a:t>ex.	</a:t>
            </a:r>
            <a:r>
              <a:rPr lang="en-US" altLang="ko-KR" sz="1800" dirty="0" err="1" smtClean="0">
                <a:solidFill>
                  <a:srgbClr val="FFFFFF"/>
                </a:solidFill>
                <a:latin typeface="굴림" pitchFamily="50" charset="-127"/>
                <a:ea typeface="굴림" pitchFamily="50" charset="-127"/>
              </a:rPr>
              <a:t>Norges</a:t>
            </a:r>
            <a:r>
              <a:rPr lang="en-US" altLang="ko-KR" sz="1800" dirty="0" smtClean="0">
                <a:solidFill>
                  <a:srgbClr val="FFFFFF"/>
                </a:solidFill>
                <a:latin typeface="굴림" pitchFamily="50" charset="-127"/>
                <a:ea typeface="굴림" pitchFamily="50" charset="-127"/>
              </a:rPr>
              <a:t> </a:t>
            </a:r>
            <a:r>
              <a:rPr lang="en-US" altLang="ko-KR" sz="1800" dirty="0">
                <a:solidFill>
                  <a:srgbClr val="FFFFFF"/>
                </a:solidFill>
                <a:latin typeface="굴림" pitchFamily="50" charset="-127"/>
                <a:ea typeface="굴림" pitchFamily="50" charset="-127"/>
              </a:rPr>
              <a:t>Bank and </a:t>
            </a:r>
            <a:r>
              <a:rPr lang="en-US" altLang="ko-KR" sz="1800" dirty="0" err="1" smtClean="0">
                <a:solidFill>
                  <a:srgbClr val="FFFFFF"/>
                </a:solidFill>
                <a:latin typeface="굴림" pitchFamily="50" charset="-127"/>
                <a:ea typeface="굴림" pitchFamily="50" charset="-127"/>
              </a:rPr>
              <a:t>Finanstilsynet</a:t>
            </a:r>
            <a:r>
              <a:rPr lang="en-US" altLang="ko-KR" sz="1800" dirty="0" smtClean="0">
                <a:solidFill>
                  <a:srgbClr val="FFFFFF"/>
                </a:solidFill>
                <a:latin typeface="굴림" pitchFamily="50" charset="-127"/>
                <a:ea typeface="굴림" pitchFamily="50" charset="-127"/>
              </a:rPr>
              <a:t> (Norway)</a:t>
            </a:r>
          </a:p>
          <a:p>
            <a:pPr>
              <a:lnSpc>
                <a:spcPts val="1500"/>
              </a:lnSpc>
              <a:defRPr/>
            </a:pPr>
            <a:endParaRPr lang="en-US" altLang="ko-KR" sz="1000" dirty="0" smtClean="0">
              <a:solidFill>
                <a:srgbClr val="FFC000"/>
              </a:solidFill>
              <a:latin typeface="굴림" pitchFamily="50" charset="-127"/>
              <a:ea typeface="굴림" pitchFamily="50" charset="-127"/>
            </a:endParaRPr>
          </a:p>
          <a:p>
            <a:pPr>
              <a:lnSpc>
                <a:spcPts val="1500"/>
              </a:lnSpc>
              <a:defRPr/>
            </a:pPr>
            <a:r>
              <a:rPr lang="en-US" altLang="ko-KR" sz="2100" b="1" dirty="0" smtClean="0">
                <a:solidFill>
                  <a:srgbClr val="FFC000"/>
                </a:solidFill>
                <a:latin typeface="굴림" pitchFamily="50" charset="-127"/>
                <a:ea typeface="굴림" pitchFamily="50" charset="-127"/>
              </a:rPr>
              <a:t>• General </a:t>
            </a:r>
            <a:r>
              <a:rPr lang="en-US" altLang="ko-KR" sz="2100" b="1" dirty="0" err="1" smtClean="0">
                <a:solidFill>
                  <a:srgbClr val="FFC000"/>
                </a:solidFill>
                <a:latin typeface="굴림" pitchFamily="50" charset="-127"/>
                <a:ea typeface="굴림" pitchFamily="50" charset="-127"/>
              </a:rPr>
              <a:t>MoUs</a:t>
            </a:r>
            <a:r>
              <a:rPr lang="en-US" altLang="ko-KR" sz="2100" b="1" dirty="0" smtClean="0">
                <a:solidFill>
                  <a:srgbClr val="FFC000"/>
                </a:solidFill>
                <a:latin typeface="굴림" pitchFamily="50" charset="-127"/>
                <a:ea typeface="굴림" pitchFamily="50" charset="-127"/>
              </a:rPr>
              <a:t> </a:t>
            </a:r>
            <a:r>
              <a:rPr lang="en-US" altLang="ko-KR" sz="1500" dirty="0" smtClean="0">
                <a:latin typeface="굴림" pitchFamily="50" charset="-127"/>
                <a:ea typeface="굴림" pitchFamily="50" charset="-127"/>
              </a:rPr>
              <a:t>(typical contents: division </a:t>
            </a:r>
            <a:r>
              <a:rPr lang="en-US" altLang="ko-KR" sz="1500" dirty="0">
                <a:latin typeface="굴림" pitchFamily="50" charset="-127"/>
                <a:ea typeface="굴림" pitchFamily="50" charset="-127"/>
              </a:rPr>
              <a:t>of </a:t>
            </a:r>
            <a:r>
              <a:rPr lang="en-US" altLang="ko-KR" sz="1500" dirty="0" smtClean="0">
                <a:latin typeface="굴림" pitchFamily="50" charset="-127"/>
                <a:ea typeface="굴림" pitchFamily="50" charset="-127"/>
              </a:rPr>
              <a:t>responsibilities, information sharing, and  </a:t>
            </a:r>
          </a:p>
          <a:p>
            <a:pPr>
              <a:lnSpc>
                <a:spcPts val="1500"/>
              </a:lnSpc>
              <a:defRPr/>
            </a:pPr>
            <a:r>
              <a:rPr lang="en-US" altLang="ko-KR" sz="1500" dirty="0" smtClean="0">
                <a:latin typeface="굴림" pitchFamily="50" charset="-127"/>
                <a:ea typeface="굴림" pitchFamily="50" charset="-127"/>
              </a:rPr>
              <a:t>    crisis management)</a:t>
            </a:r>
            <a:endParaRPr lang="en-US" altLang="ko-KR" sz="1500" dirty="0">
              <a:latin typeface="굴림" pitchFamily="50" charset="-127"/>
              <a:ea typeface="굴림" pitchFamily="50" charset="-127"/>
            </a:endParaRPr>
          </a:p>
          <a:p>
            <a:pPr>
              <a:defRPr/>
            </a:pPr>
            <a:r>
              <a:rPr lang="en-US" altLang="ko-KR" sz="2200" dirty="0" smtClean="0">
                <a:latin typeface="굴림" pitchFamily="50" charset="-127"/>
                <a:ea typeface="굴림" pitchFamily="50" charset="-127"/>
              </a:rPr>
              <a:t> </a:t>
            </a:r>
            <a:r>
              <a:rPr lang="en-US" altLang="ko-KR" sz="1800" dirty="0" smtClean="0">
                <a:latin typeface="굴림" pitchFamily="50" charset="-127"/>
                <a:ea typeface="굴림" pitchFamily="50" charset="-127"/>
              </a:rPr>
              <a:t>- ex.	Bilateral </a:t>
            </a:r>
            <a:r>
              <a:rPr lang="en-US" altLang="ko-KR" sz="1800" dirty="0" err="1" smtClean="0">
                <a:latin typeface="굴림" pitchFamily="50" charset="-127"/>
                <a:ea typeface="굴림" pitchFamily="50" charset="-127"/>
              </a:rPr>
              <a:t>MoUs</a:t>
            </a:r>
            <a:r>
              <a:rPr lang="en-US" altLang="ko-KR" sz="1800" dirty="0" smtClean="0">
                <a:latin typeface="굴림" pitchFamily="50" charset="-127"/>
                <a:ea typeface="굴림" pitchFamily="50" charset="-127"/>
              </a:rPr>
              <a:t> (Australia, Sweden); Tripartite </a:t>
            </a:r>
            <a:r>
              <a:rPr lang="en-US" altLang="ko-KR" sz="1800" dirty="0" err="1" smtClean="0">
                <a:latin typeface="굴림" pitchFamily="50" charset="-127"/>
                <a:ea typeface="굴림" pitchFamily="50" charset="-127"/>
              </a:rPr>
              <a:t>MoU</a:t>
            </a:r>
            <a:r>
              <a:rPr lang="en-US" altLang="ko-KR" sz="1800" dirty="0" smtClean="0">
                <a:latin typeface="굴림" pitchFamily="50" charset="-127"/>
                <a:ea typeface="굴림" pitchFamily="50" charset="-127"/>
              </a:rPr>
              <a:t> (Norway, UK); 	Four-party </a:t>
            </a:r>
            <a:r>
              <a:rPr lang="en-US" altLang="ko-KR" sz="1800" dirty="0" err="1" smtClean="0">
                <a:latin typeface="굴림" pitchFamily="50" charset="-127"/>
                <a:ea typeface="굴림" pitchFamily="50" charset="-127"/>
              </a:rPr>
              <a:t>MoU</a:t>
            </a:r>
            <a:r>
              <a:rPr lang="en-US" altLang="ko-KR" sz="1800" dirty="0" smtClean="0">
                <a:latin typeface="굴림" pitchFamily="50" charset="-127"/>
                <a:ea typeface="굴림" pitchFamily="50" charset="-127"/>
              </a:rPr>
              <a:t> (Sweden); </a:t>
            </a:r>
          </a:p>
          <a:p>
            <a:pPr>
              <a:defRPr/>
            </a:pPr>
            <a:r>
              <a:rPr lang="en-US" altLang="ko-KR" sz="2100" b="1" dirty="0" smtClean="0">
                <a:solidFill>
                  <a:srgbClr val="FFC000"/>
                </a:solidFill>
                <a:latin typeface="굴림" pitchFamily="50" charset="-127"/>
                <a:ea typeface="굴림" pitchFamily="50" charset="-127"/>
              </a:rPr>
              <a:t>• Special </a:t>
            </a:r>
            <a:r>
              <a:rPr lang="en-US" altLang="ko-KR" sz="2100" b="1" dirty="0" err="1" smtClean="0">
                <a:solidFill>
                  <a:srgbClr val="FFC000"/>
                </a:solidFill>
                <a:latin typeface="굴림" pitchFamily="50" charset="-127"/>
                <a:ea typeface="굴림" pitchFamily="50" charset="-127"/>
              </a:rPr>
              <a:t>MoUs</a:t>
            </a:r>
            <a:r>
              <a:rPr lang="en-US" altLang="ko-KR" sz="2100" b="1" dirty="0" smtClean="0">
                <a:latin typeface="굴림" pitchFamily="50" charset="-127"/>
                <a:ea typeface="굴림" pitchFamily="50" charset="-127"/>
              </a:rPr>
              <a:t> </a:t>
            </a:r>
          </a:p>
          <a:p>
            <a:pPr>
              <a:defRPr/>
            </a:pPr>
            <a:r>
              <a:rPr lang="en-US" altLang="ko-KR" dirty="0" smtClean="0">
                <a:effectLst>
                  <a:outerShdw blurRad="38100" dist="38100" dir="2700000" algn="tl">
                    <a:srgbClr val="000000"/>
                  </a:outerShdw>
                </a:effectLst>
                <a:latin typeface="굴림" pitchFamily="50" charset="-127"/>
                <a:ea typeface="굴림" pitchFamily="50" charset="-127"/>
              </a:rPr>
              <a:t> </a:t>
            </a:r>
            <a:r>
              <a:rPr lang="en-US" altLang="ko-KR" sz="1800" dirty="0" smtClean="0">
                <a:latin typeface="굴림" pitchFamily="50" charset="-127"/>
                <a:ea typeface="굴림" pitchFamily="50" charset="-127"/>
              </a:rPr>
              <a:t>- ex. 	Bilateral </a:t>
            </a:r>
            <a:r>
              <a:rPr lang="en-US" altLang="ko-KR" sz="1800" dirty="0" err="1" smtClean="0">
                <a:latin typeface="굴림" pitchFamily="50" charset="-127"/>
                <a:ea typeface="굴림" pitchFamily="50" charset="-127"/>
              </a:rPr>
              <a:t>MoUs</a:t>
            </a:r>
            <a:r>
              <a:rPr lang="en-US" altLang="ko-KR" sz="1800" dirty="0" smtClean="0">
                <a:latin typeface="굴림" pitchFamily="50" charset="-127"/>
                <a:ea typeface="굴림" pitchFamily="50" charset="-127"/>
              </a:rPr>
              <a:t> on payment systems (Norway); Bilateral </a:t>
            </a:r>
            <a:r>
              <a:rPr lang="en-US" altLang="ko-KR" sz="1800" dirty="0" err="1" smtClean="0">
                <a:latin typeface="굴림" pitchFamily="50" charset="-127"/>
                <a:ea typeface="굴림" pitchFamily="50" charset="-127"/>
              </a:rPr>
              <a:t>MoU</a:t>
            </a:r>
            <a:r>
              <a:rPr lang="en-US" altLang="ko-KR" sz="1800" dirty="0" smtClean="0">
                <a:latin typeface="굴림" pitchFamily="50" charset="-127"/>
                <a:ea typeface="굴림" pitchFamily="50" charset="-127"/>
              </a:rPr>
              <a:t> on 	macro-prudential supervision (Sweden); Four-party </a:t>
            </a:r>
            <a:r>
              <a:rPr lang="en-US" altLang="ko-KR" sz="1800" dirty="0" err="1" smtClean="0">
                <a:latin typeface="굴림" pitchFamily="50" charset="-127"/>
                <a:ea typeface="굴림" pitchFamily="50" charset="-127"/>
              </a:rPr>
              <a:t>MoU</a:t>
            </a:r>
            <a:r>
              <a:rPr lang="en-US" altLang="ko-KR" sz="1800" dirty="0" smtClean="0">
                <a:latin typeface="굴림" pitchFamily="50" charset="-127"/>
                <a:ea typeface="굴림" pitchFamily="50" charset="-127"/>
              </a:rPr>
              <a:t> on crisis 	management (Australia)</a:t>
            </a:r>
          </a:p>
          <a:p>
            <a:pPr>
              <a:defRPr/>
            </a:pPr>
            <a:r>
              <a:rPr lang="en-US" altLang="ko-KR" sz="2100" b="1" dirty="0" smtClean="0">
                <a:solidFill>
                  <a:srgbClr val="FFC000"/>
                </a:solidFill>
                <a:latin typeface="굴림" pitchFamily="50" charset="-127"/>
                <a:ea typeface="굴림" pitchFamily="50" charset="-127"/>
              </a:rPr>
              <a:t>• Other</a:t>
            </a:r>
          </a:p>
          <a:p>
            <a:pPr>
              <a:defRPr/>
            </a:pPr>
            <a:r>
              <a:rPr lang="en-US" altLang="ko-KR" sz="1800" dirty="0" smtClean="0">
                <a:latin typeface="굴림" pitchFamily="50" charset="-127"/>
                <a:ea typeface="굴림" pitchFamily="50" charset="-127"/>
              </a:rPr>
              <a:t> - ex.	OSFI/CDIC Guide to Intervention for Federally-Regulated Deposit-</a:t>
            </a:r>
          </a:p>
          <a:p>
            <a:pPr>
              <a:defRPr/>
            </a:pPr>
            <a:r>
              <a:rPr lang="en-US" altLang="ko-KR" sz="1800" dirty="0" smtClean="0">
                <a:latin typeface="굴림" pitchFamily="50" charset="-127"/>
                <a:ea typeface="굴림" pitchFamily="50" charset="-127"/>
              </a:rPr>
              <a:t>     	taking Institutions, OSFI/CDIC Strategic Alliance Agreement (Canada)</a:t>
            </a:r>
            <a:endParaRPr lang="en-US" altLang="ko-KR" sz="1800" dirty="0">
              <a:latin typeface="굴림" pitchFamily="50" charset="-127"/>
              <a:ea typeface="굴림" pitchFamily="50" charset="-127"/>
            </a:endParaRPr>
          </a:p>
        </p:txBody>
      </p:sp>
      <p:sp>
        <p:nvSpPr>
          <p:cNvPr id="12293"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latin typeface="굴림" pitchFamily="50" charset="-127"/>
              <a:ea typeface="굴림" pitchFamily="50" charset="-127"/>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2"/>
          <p:cNvSpPr>
            <a:spLocks noGrp="1" noChangeArrowheads="1"/>
          </p:cNvSpPr>
          <p:nvPr>
            <p:ph type="ftr" sz="quarter" idx="11"/>
          </p:nvPr>
        </p:nvSpPr>
        <p:spPr/>
        <p:txBody>
          <a:bodyPr/>
          <a:lstStyle/>
          <a:p>
            <a:pPr>
              <a:defRPr/>
            </a:pPr>
            <a:r>
              <a:rPr lang="en-US" altLang="ko-KR">
                <a:solidFill>
                  <a:srgbClr val="FFFFFF"/>
                </a:solidFill>
              </a:rPr>
              <a:t>ⓒ 2012 Hong-Bum Kim; All Rights Reserved</a:t>
            </a:r>
          </a:p>
        </p:txBody>
      </p:sp>
      <p:sp>
        <p:nvSpPr>
          <p:cNvPr id="5" name="Rectangle 43"/>
          <p:cNvSpPr>
            <a:spLocks noGrp="1" noChangeArrowheads="1"/>
          </p:cNvSpPr>
          <p:nvPr>
            <p:ph type="sldNum" sz="quarter" idx="12"/>
          </p:nvPr>
        </p:nvSpPr>
        <p:spPr/>
        <p:txBody>
          <a:bodyPr/>
          <a:lstStyle/>
          <a:p>
            <a:pPr>
              <a:defRPr/>
            </a:pPr>
            <a:fld id="{F95C2833-DFE1-4648-8744-DFD33E9E53C0}" type="slidenum">
              <a:rPr lang="en-US" altLang="ko-KR">
                <a:solidFill>
                  <a:srgbClr val="FFFFFF"/>
                </a:solidFill>
              </a:rPr>
              <a:pPr>
                <a:defRPr/>
              </a:pPr>
              <a:t>9</a:t>
            </a:fld>
            <a:endParaRPr lang="en-US" altLang="ko-KR">
              <a:solidFill>
                <a:srgbClr val="FFFFFF"/>
              </a:solidFill>
            </a:endParaRPr>
          </a:p>
        </p:txBody>
      </p:sp>
      <p:sp>
        <p:nvSpPr>
          <p:cNvPr id="267266" name="Rectangle 2"/>
          <p:cNvSpPr>
            <a:spLocks noChangeArrowheads="1"/>
          </p:cNvSpPr>
          <p:nvPr/>
        </p:nvSpPr>
        <p:spPr bwMode="auto">
          <a:xfrm>
            <a:off x="322833" y="1556792"/>
            <a:ext cx="8569647" cy="3096344"/>
          </a:xfrm>
          <a:prstGeom prst="rect">
            <a:avLst/>
          </a:prstGeom>
          <a:noFill/>
          <a:ln w="9525">
            <a:noFill/>
            <a:miter lim="800000"/>
            <a:headEnd/>
            <a:tailEnd/>
          </a:ln>
          <a:effectLst/>
        </p:spPr>
        <p:txBody>
          <a:bodyPr/>
          <a:lstStyle/>
          <a:p>
            <a:pPr>
              <a:lnSpc>
                <a:spcPct val="130000"/>
              </a:lnSpc>
              <a:defRPr/>
            </a:pPr>
            <a:r>
              <a:rPr lang="en-US" altLang="ko-KR" sz="2200" b="1" dirty="0" smtClean="0">
                <a:solidFill>
                  <a:srgbClr val="FFFFFF"/>
                </a:solidFill>
                <a:latin typeface="굴림" pitchFamily="50" charset="-127"/>
                <a:ea typeface="굴림" pitchFamily="50" charset="-127"/>
              </a:rPr>
              <a:t>1. Cooperation </a:t>
            </a:r>
            <a:r>
              <a:rPr lang="en-US" altLang="ko-KR" sz="2200" b="1" dirty="0">
                <a:solidFill>
                  <a:srgbClr val="FFFFFF"/>
                </a:solidFill>
                <a:latin typeface="굴림" pitchFamily="50" charset="-127"/>
                <a:ea typeface="굴림" pitchFamily="50" charset="-127"/>
              </a:rPr>
              <a:t>and </a:t>
            </a:r>
            <a:r>
              <a:rPr lang="en-US" altLang="ko-KR" sz="2200" b="1" dirty="0" smtClean="0">
                <a:solidFill>
                  <a:srgbClr val="FFFFFF"/>
                </a:solidFill>
                <a:latin typeface="굴림" pitchFamily="50" charset="-127"/>
                <a:ea typeface="굴림" pitchFamily="50" charset="-127"/>
              </a:rPr>
              <a:t>Coordination: Importance and Preconditions</a:t>
            </a:r>
          </a:p>
          <a:p>
            <a:pPr>
              <a:lnSpc>
                <a:spcPct val="130000"/>
              </a:lnSpc>
              <a:defRPr/>
            </a:pPr>
            <a:endParaRPr lang="en-US" altLang="ko-KR" sz="1500" b="1" dirty="0" smtClean="0">
              <a:solidFill>
                <a:srgbClr val="FFFFFF"/>
              </a:solidFill>
              <a:latin typeface="굴림" pitchFamily="50" charset="-127"/>
              <a:ea typeface="굴림" pitchFamily="50" charset="-127"/>
            </a:endParaRPr>
          </a:p>
          <a:p>
            <a:pPr>
              <a:lnSpc>
                <a:spcPct val="130000"/>
              </a:lnSpc>
              <a:defRPr/>
            </a:pPr>
            <a:r>
              <a:rPr lang="en-US" altLang="ko-KR" sz="2200" b="1" dirty="0" smtClean="0">
                <a:solidFill>
                  <a:srgbClr val="FFC000"/>
                </a:solidFill>
                <a:latin typeface="굴림" pitchFamily="50" charset="-127"/>
                <a:ea typeface="굴림" pitchFamily="50" charset="-127"/>
              </a:rPr>
              <a:t>2.</a:t>
            </a:r>
            <a:r>
              <a:rPr lang="en-US" altLang="ko-KR" sz="2800" b="1" dirty="0" smtClean="0">
                <a:solidFill>
                  <a:srgbClr val="FFC000"/>
                </a:solidFill>
                <a:latin typeface="굴림" pitchFamily="50" charset="-127"/>
                <a:ea typeface="굴림" pitchFamily="50" charset="-127"/>
              </a:rPr>
              <a:t> </a:t>
            </a:r>
            <a:r>
              <a:rPr lang="en-US" altLang="ko-KR" sz="2200" b="1" dirty="0" smtClean="0">
                <a:solidFill>
                  <a:srgbClr val="FFC000"/>
                </a:solidFill>
                <a:latin typeface="굴림" pitchFamily="50" charset="-127"/>
                <a:ea typeface="굴림" pitchFamily="50" charset="-127"/>
              </a:rPr>
              <a:t>The Financial </a:t>
            </a:r>
            <a:r>
              <a:rPr lang="en-US" altLang="ko-KR" sz="2200" b="1" dirty="0">
                <a:solidFill>
                  <a:srgbClr val="FFC000"/>
                </a:solidFill>
                <a:latin typeface="굴림" pitchFamily="50" charset="-127"/>
                <a:ea typeface="굴림" pitchFamily="50" charset="-127"/>
              </a:rPr>
              <a:t>Supervisory Framework in </a:t>
            </a:r>
            <a:r>
              <a:rPr lang="en-US" altLang="ko-KR" sz="2200" b="1" dirty="0" smtClean="0">
                <a:solidFill>
                  <a:srgbClr val="FFC000"/>
                </a:solidFill>
                <a:latin typeface="굴림" pitchFamily="50" charset="-127"/>
                <a:ea typeface="굴림" pitchFamily="50" charset="-127"/>
              </a:rPr>
              <a:t>Korea</a:t>
            </a:r>
          </a:p>
          <a:p>
            <a:pPr>
              <a:lnSpc>
                <a:spcPct val="130000"/>
              </a:lnSpc>
              <a:defRPr/>
            </a:pPr>
            <a:endParaRPr lang="en-US" altLang="ko-KR" sz="1500" b="1" dirty="0">
              <a:solidFill>
                <a:srgbClr val="FFFFFF"/>
              </a:solidFill>
              <a:latin typeface="굴림" pitchFamily="50" charset="-127"/>
              <a:ea typeface="굴림" pitchFamily="50" charset="-127"/>
            </a:endParaRPr>
          </a:p>
          <a:p>
            <a:pPr>
              <a:lnSpc>
                <a:spcPct val="130000"/>
              </a:lnSpc>
              <a:defRPr/>
            </a:pPr>
            <a:r>
              <a:rPr lang="en-US" altLang="ko-KR" sz="2200" b="1" dirty="0" smtClean="0">
                <a:latin typeface="굴림" pitchFamily="50" charset="-127"/>
                <a:ea typeface="굴림" pitchFamily="50" charset="-127"/>
              </a:rPr>
              <a:t>3. Recent </a:t>
            </a:r>
            <a:r>
              <a:rPr lang="en-US" altLang="ko-KR" sz="2200" b="1" dirty="0">
                <a:latin typeface="굴림" pitchFamily="50" charset="-127"/>
                <a:ea typeface="굴림" pitchFamily="50" charset="-127"/>
              </a:rPr>
              <a:t>Experiences of Cooperation and </a:t>
            </a:r>
            <a:r>
              <a:rPr lang="en-US" altLang="ko-KR" sz="2200" b="1" dirty="0" smtClean="0">
                <a:latin typeface="굴림" pitchFamily="50" charset="-127"/>
                <a:ea typeface="굴림" pitchFamily="50" charset="-127"/>
              </a:rPr>
              <a:t>Coordination in Korea</a:t>
            </a:r>
          </a:p>
          <a:p>
            <a:pPr>
              <a:lnSpc>
                <a:spcPct val="130000"/>
              </a:lnSpc>
              <a:defRPr/>
            </a:pPr>
            <a:endParaRPr lang="en-US" altLang="ko-KR" sz="1500" b="1" dirty="0">
              <a:solidFill>
                <a:srgbClr val="FFFFFF"/>
              </a:solidFill>
              <a:latin typeface="굴림" pitchFamily="50" charset="-127"/>
              <a:ea typeface="굴림" pitchFamily="50" charset="-127"/>
            </a:endParaRPr>
          </a:p>
          <a:p>
            <a:pPr>
              <a:lnSpc>
                <a:spcPct val="130000"/>
              </a:lnSpc>
              <a:defRPr/>
            </a:pPr>
            <a:r>
              <a:rPr lang="en-US" altLang="ko-KR" sz="2200" b="1" dirty="0" smtClean="0">
                <a:solidFill>
                  <a:srgbClr val="FFFFFF"/>
                </a:solidFill>
                <a:latin typeface="굴림" pitchFamily="50" charset="-127"/>
                <a:ea typeface="굴림" pitchFamily="50" charset="-127"/>
              </a:rPr>
              <a:t>4. Concluding Remarks </a:t>
            </a:r>
          </a:p>
        </p:txBody>
      </p:sp>
      <p:sp>
        <p:nvSpPr>
          <p:cNvPr id="4101" name="Text Box 3"/>
          <p:cNvSpPr txBox="1">
            <a:spLocks noChangeArrowheads="1"/>
          </p:cNvSpPr>
          <p:nvPr/>
        </p:nvSpPr>
        <p:spPr bwMode="auto">
          <a:xfrm>
            <a:off x="447675" y="122238"/>
            <a:ext cx="184150" cy="366712"/>
          </a:xfrm>
          <a:prstGeom prst="rect">
            <a:avLst/>
          </a:prstGeom>
          <a:noFill/>
          <a:ln w="9525">
            <a:noFill/>
            <a:miter lim="800000"/>
            <a:headEnd/>
            <a:tailEnd/>
          </a:ln>
        </p:spPr>
        <p:txBody>
          <a:bodyPr wrap="none">
            <a:spAutoFit/>
          </a:bodyPr>
          <a:lstStyle/>
          <a:p>
            <a:endParaRPr lang="ko-KR" altLang="ko-KR" sz="1800">
              <a:solidFill>
                <a:srgbClr val="FFFFFF"/>
              </a:solidFill>
              <a:latin typeface="굴림" pitchFamily="50" charset="-127"/>
              <a:ea typeface="굴림" pitchFamily="50" charset="-127"/>
            </a:endParaRPr>
          </a:p>
        </p:txBody>
      </p:sp>
      <p:sp>
        <p:nvSpPr>
          <p:cNvPr id="7" name="직사각형 6"/>
          <p:cNvSpPr/>
          <p:nvPr/>
        </p:nvSpPr>
        <p:spPr>
          <a:xfrm>
            <a:off x="285720" y="2357430"/>
            <a:ext cx="6715172" cy="576064"/>
          </a:xfrm>
          <a:prstGeom prst="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rgbClr val="FFFFFF"/>
              </a:solidFill>
            </a:endParaRPr>
          </a:p>
        </p:txBody>
      </p:sp>
    </p:spTree>
    <p:extLst>
      <p:ext uri="{BB962C8B-B14F-4D97-AF65-F5344CB8AC3E}">
        <p14:creationId xmlns="" xmlns:p14="http://schemas.microsoft.com/office/powerpoint/2010/main" val="3454227379"/>
      </p:ext>
    </p:extLst>
  </p:cSld>
  <p:clrMapOvr>
    <a:masterClrMapping/>
  </p:clrMapOvr>
  <p:timing>
    <p:tnLst>
      <p:par>
        <p:cTn id="1" dur="indefinite" restart="never" nodeType="tmRoot"/>
      </p:par>
    </p:tnLst>
  </p:timing>
</p:sld>
</file>

<file path=ppt/theme/theme1.xml><?xml version="1.0" encoding="utf-8"?>
<a:theme xmlns:a="http://schemas.openxmlformats.org/drawingml/2006/main" name="위도와 경도">
  <a:themeElements>
    <a:clrScheme name="위도와 경도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위도와 경도">
      <a:majorFont>
        <a:latin typeface="굴림"/>
        <a:ea typeface="굴림"/>
        <a:cs typeface=""/>
      </a:majorFont>
      <a:minorFont>
        <a:latin typeface="굴림"/>
        <a:ea typeface="굴림"/>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위도와 경도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위도와 경도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위도와 경도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위도와 경도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위도와 경도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위도와 경도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위도와 경도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위도와 경도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Globe</Template>
  <TotalTime>37734</TotalTime>
  <Words>6737</Words>
  <Application>Microsoft Office PowerPoint</Application>
  <PresentationFormat>화면 슬라이드 쇼(4:3)</PresentationFormat>
  <Paragraphs>1356</Paragraphs>
  <Slides>55</Slides>
  <Notes>1</Notes>
  <HiddenSlides>0</HiddenSlides>
  <MMClips>0</MMClips>
  <ScaleCrop>false</ScaleCrop>
  <HeadingPairs>
    <vt:vector size="4" baseType="variant">
      <vt:variant>
        <vt:lpstr>테마</vt:lpstr>
      </vt:variant>
      <vt:variant>
        <vt:i4>1</vt:i4>
      </vt:variant>
      <vt:variant>
        <vt:lpstr>슬라이드 제목</vt:lpstr>
      </vt:variant>
      <vt:variant>
        <vt:i4>55</vt:i4>
      </vt:variant>
    </vt:vector>
  </HeadingPairs>
  <TitlesOfParts>
    <vt:vector size="56" baseType="lpstr">
      <vt:lpstr>위도와 경도</vt:lpstr>
      <vt:lpstr>슬라이드 1</vt:lpstr>
      <vt:lpstr>슬라이드 2</vt:lpstr>
      <vt:lpstr>슬라이드 3</vt:lpstr>
      <vt:lpstr>슬라이드 4</vt:lpstr>
      <vt:lpstr>슬라이드 5</vt:lpstr>
      <vt:lpstr>슬라이드 6</vt:lpstr>
      <vt:lpstr>슬라이드 7</vt:lpstr>
      <vt:lpstr>슬라이드 8</vt:lpstr>
      <vt:lpstr>슬라이드 9</vt:lpstr>
      <vt:lpstr>슬라이드 10</vt:lpstr>
      <vt:lpstr>슬라이드 11</vt:lpstr>
      <vt:lpstr>슬라이드 12</vt:lpstr>
      <vt:lpstr>슬라이드 13</vt:lpstr>
      <vt:lpstr>슬라이드 14</vt:lpstr>
      <vt:lpstr>슬라이드 15</vt:lpstr>
      <vt:lpstr>슬라이드 16</vt:lpstr>
      <vt:lpstr>슬라이드 17</vt:lpstr>
      <vt:lpstr>슬라이드 18</vt:lpstr>
      <vt:lpstr>슬라이드 19</vt:lpstr>
      <vt:lpstr>슬라이드 20</vt:lpstr>
      <vt:lpstr>슬라이드 21</vt:lpstr>
      <vt:lpstr>슬라이드 22</vt:lpstr>
      <vt:lpstr>슬라이드 23</vt:lpstr>
      <vt:lpstr>슬라이드 24</vt:lpstr>
      <vt:lpstr>슬라이드 25</vt:lpstr>
      <vt:lpstr>슬라이드 26</vt:lpstr>
      <vt:lpstr>슬라이드 27</vt:lpstr>
      <vt:lpstr>슬라이드 28</vt:lpstr>
      <vt:lpstr>슬라이드 29</vt:lpstr>
      <vt:lpstr>슬라이드 30</vt:lpstr>
      <vt:lpstr>슬라이드 31</vt:lpstr>
      <vt:lpstr>슬라이드 32</vt:lpstr>
      <vt:lpstr>슬라이드 33</vt:lpstr>
      <vt:lpstr>슬라이드 34</vt:lpstr>
      <vt:lpstr>슬라이드 35</vt:lpstr>
      <vt:lpstr>슬라이드 36</vt:lpstr>
      <vt:lpstr>슬라이드 37</vt:lpstr>
      <vt:lpstr>슬라이드 38</vt:lpstr>
      <vt:lpstr>슬라이드 39</vt:lpstr>
      <vt:lpstr>슬라이드 40</vt:lpstr>
      <vt:lpstr>슬라이드 41</vt:lpstr>
      <vt:lpstr>슬라이드 42</vt:lpstr>
      <vt:lpstr>슬라이드 43</vt:lpstr>
      <vt:lpstr>슬라이드 44</vt:lpstr>
      <vt:lpstr>슬라이드 45</vt:lpstr>
      <vt:lpstr>슬라이드 46</vt:lpstr>
      <vt:lpstr>슬라이드 47</vt:lpstr>
      <vt:lpstr>슬라이드 48</vt:lpstr>
      <vt:lpstr>슬라이드 49</vt:lpstr>
      <vt:lpstr>슬라이드 50</vt:lpstr>
      <vt:lpstr>슬라이드 51</vt:lpstr>
      <vt:lpstr>슬라이드 52</vt:lpstr>
      <vt:lpstr>슬라이드 53</vt:lpstr>
      <vt:lpstr>슬라이드 54</vt:lpstr>
      <vt:lpstr>슬라이드 55</vt:lpstr>
    </vt:vector>
  </TitlesOfParts>
  <Company>경상대학교</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Cooperation and Coordination</dc:title>
  <dc:subject>Financial Stability</dc:subject>
  <dc:creator>Hong-Bum Kim</dc:creator>
  <cp:lastModifiedBy>user</cp:lastModifiedBy>
  <cp:revision>373</cp:revision>
  <dcterms:created xsi:type="dcterms:W3CDTF">2003-11-06T06:05:03Z</dcterms:created>
  <dcterms:modified xsi:type="dcterms:W3CDTF">2012-11-27T07:54:26Z</dcterms:modified>
  <cp:contentStatus>최종본</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